
<file path=[Content_Types].xml><?xml version="1.0" encoding="utf-8"?>
<Types xmlns="http://schemas.openxmlformats.org/package/2006/content-types">
  <Default Extension="1"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6"/>
  </p:notesMasterIdLst>
  <p:sldIdLst>
    <p:sldId id="311" r:id="rId5"/>
    <p:sldId id="276" r:id="rId6"/>
    <p:sldId id="305" r:id="rId7"/>
    <p:sldId id="269" r:id="rId8"/>
    <p:sldId id="272" r:id="rId9"/>
    <p:sldId id="256" r:id="rId10"/>
    <p:sldId id="257" r:id="rId11"/>
    <p:sldId id="309" r:id="rId12"/>
    <p:sldId id="297" r:id="rId13"/>
    <p:sldId id="301" r:id="rId14"/>
    <p:sldId id="299" r:id="rId15"/>
    <p:sldId id="303" r:id="rId16"/>
    <p:sldId id="304" r:id="rId17"/>
    <p:sldId id="307" r:id="rId18"/>
    <p:sldId id="258" r:id="rId19"/>
    <p:sldId id="292" r:id="rId20"/>
    <p:sldId id="259" r:id="rId21"/>
    <p:sldId id="279" r:id="rId22"/>
    <p:sldId id="280" r:id="rId23"/>
    <p:sldId id="286" r:id="rId24"/>
    <p:sldId id="281" r:id="rId25"/>
    <p:sldId id="288" r:id="rId26"/>
    <p:sldId id="283" r:id="rId27"/>
    <p:sldId id="282" r:id="rId28"/>
    <p:sldId id="287" r:id="rId29"/>
    <p:sldId id="284" r:id="rId30"/>
    <p:sldId id="285" r:id="rId31"/>
    <p:sldId id="289" r:id="rId32"/>
    <p:sldId id="294" r:id="rId33"/>
    <p:sldId id="293" r:id="rId34"/>
    <p:sldId id="308"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3F6D8D-97D4-4EE2-8357-9E66C540B14F}" v="1" dt="2025-04-17T12:41:28.4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21" autoAdjust="0"/>
    <p:restoredTop sz="89041" autoAdjust="0"/>
  </p:normalViewPr>
  <p:slideViewPr>
    <p:cSldViewPr snapToGrid="0">
      <p:cViewPr varScale="1">
        <p:scale>
          <a:sx n="61" d="100"/>
          <a:sy n="61" d="100"/>
        </p:scale>
        <p:origin x="109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57270F-8403-4A7E-A686-C412ECEDF64F}" type="datetimeFigureOut">
              <a:rPr lang="en-GB" smtClean="0"/>
              <a:t>03/07/2025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FF350D-FB66-4A7A-A115-B6FFFA1094C3}" type="slidenum">
              <a:rPr lang="en-GB" smtClean="0"/>
              <a:t>‹#›</a:t>
            </a:fld>
            <a:endParaRPr lang="en-GB"/>
          </a:p>
        </p:txBody>
      </p:sp>
    </p:spTree>
    <p:extLst>
      <p:ext uri="{BB962C8B-B14F-4D97-AF65-F5344CB8AC3E}">
        <p14:creationId xmlns:p14="http://schemas.microsoft.com/office/powerpoint/2010/main" val="373953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airquality.gov.wales/education/air-your-view/types-pollution-and-their-source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airquality.gov.wales/education/air-your-view/types-pollution-and-their-sources"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kidshealth.org/en/kids/lungs.html"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kidshealth.org/en/kids/lungs.html"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kidshealth.org/en/kids/lungs.html"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Air pollution comes from cars, planes, trains, factories</a:t>
            </a:r>
          </a:p>
          <a:p>
            <a:endParaRPr lang="en-GB" dirty="0"/>
          </a:p>
        </p:txBody>
      </p:sp>
      <p:sp>
        <p:nvSpPr>
          <p:cNvPr id="4" name="Slide Number Placeholder 3"/>
          <p:cNvSpPr>
            <a:spLocks noGrp="1"/>
          </p:cNvSpPr>
          <p:nvPr>
            <p:ph type="sldNum" sz="quarter" idx="5"/>
          </p:nvPr>
        </p:nvSpPr>
        <p:spPr/>
        <p:txBody>
          <a:bodyPr/>
          <a:lstStyle/>
          <a:p>
            <a:fld id="{E5FF350D-FB66-4A7A-A115-B6FFFA1094C3}" type="slidenum">
              <a:rPr lang="en-GB" smtClean="0"/>
              <a:t>3</a:t>
            </a:fld>
            <a:endParaRPr lang="en-GB"/>
          </a:p>
        </p:txBody>
      </p:sp>
    </p:spTree>
    <p:extLst>
      <p:ext uri="{BB962C8B-B14F-4D97-AF65-F5344CB8AC3E}">
        <p14:creationId xmlns:p14="http://schemas.microsoft.com/office/powerpoint/2010/main" val="38301510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Aptos" panose="020B0004020202020204" pitchFamily="34" charset="0"/>
                <a:ea typeface="Aptos" panose="020B0004020202020204" pitchFamily="34" charset="0"/>
                <a:cs typeface="Times New Roman" panose="02020603050405020304" pitchFamily="18" charset="0"/>
              </a:rPr>
              <a:t>Our body must get rid of air pollution from inside our body. This is a close-up picture of the human lungs. Cilia are inside many parts of the body and act as protection they are located in the bronchus tubes of the lungs and are tiny hairs  that protect and filter particles such as air pollution out of the lungs. </a:t>
            </a:r>
          </a:p>
          <a:p>
            <a:endParaRPr lang="en-GB" sz="1800" dirty="0">
              <a:effectLst/>
              <a:latin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EPA (2020) Particle Pollution Activity –Paper Wad Game https://www.airnow.gov/sites/default/files/2021-01/paper-wad-activity-12-20.pdf  </a:t>
            </a:r>
          </a:p>
          <a:p>
            <a:endParaRPr lang="en-GB" dirty="0"/>
          </a:p>
        </p:txBody>
      </p:sp>
      <p:sp>
        <p:nvSpPr>
          <p:cNvPr id="4" name="Slide Number Placeholder 3"/>
          <p:cNvSpPr>
            <a:spLocks noGrp="1"/>
          </p:cNvSpPr>
          <p:nvPr>
            <p:ph type="sldNum" sz="quarter" idx="5"/>
          </p:nvPr>
        </p:nvSpPr>
        <p:spPr/>
        <p:txBody>
          <a:bodyPr/>
          <a:lstStyle/>
          <a:p>
            <a:fld id="{E5FF350D-FB66-4A7A-A115-B6FFFA1094C3}" type="slidenum">
              <a:rPr lang="en-GB" smtClean="0"/>
              <a:t>13</a:t>
            </a:fld>
            <a:endParaRPr lang="en-GB"/>
          </a:p>
        </p:txBody>
      </p:sp>
    </p:spTree>
    <p:extLst>
      <p:ext uri="{BB962C8B-B14F-4D97-AF65-F5344CB8AC3E}">
        <p14:creationId xmlns:p14="http://schemas.microsoft.com/office/powerpoint/2010/main" val="32462071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See Key Stage 2 Booklet for Instructions </a:t>
            </a:r>
          </a:p>
        </p:txBody>
      </p:sp>
      <p:sp>
        <p:nvSpPr>
          <p:cNvPr id="4" name="Slide Number Placeholder 3"/>
          <p:cNvSpPr>
            <a:spLocks noGrp="1"/>
          </p:cNvSpPr>
          <p:nvPr>
            <p:ph type="sldNum" sz="quarter" idx="5"/>
          </p:nvPr>
        </p:nvSpPr>
        <p:spPr/>
        <p:txBody>
          <a:bodyPr/>
          <a:lstStyle/>
          <a:p>
            <a:fld id="{E5FF350D-FB66-4A7A-A115-B6FFFA1094C3}" type="slidenum">
              <a:rPr lang="en-GB" smtClean="0"/>
              <a:t>14</a:t>
            </a:fld>
            <a:endParaRPr lang="en-GB"/>
          </a:p>
        </p:txBody>
      </p:sp>
    </p:spTree>
    <p:extLst>
      <p:ext uri="{BB962C8B-B14F-4D97-AF65-F5344CB8AC3E}">
        <p14:creationId xmlns:p14="http://schemas.microsoft.com/office/powerpoint/2010/main" val="31337865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Follow instruction in Key Stage 1 Booklet </a:t>
            </a:r>
          </a:p>
        </p:txBody>
      </p:sp>
      <p:sp>
        <p:nvSpPr>
          <p:cNvPr id="4" name="Slide Number Placeholder 3"/>
          <p:cNvSpPr>
            <a:spLocks noGrp="1"/>
          </p:cNvSpPr>
          <p:nvPr>
            <p:ph type="sldNum" sz="quarter" idx="5"/>
          </p:nvPr>
        </p:nvSpPr>
        <p:spPr/>
        <p:txBody>
          <a:bodyPr/>
          <a:lstStyle/>
          <a:p>
            <a:fld id="{E5FF350D-FB66-4A7A-A115-B6FFFA1094C3}" type="slidenum">
              <a:rPr lang="en-GB" smtClean="0"/>
              <a:t>15</a:t>
            </a:fld>
            <a:endParaRPr lang="en-GB"/>
          </a:p>
        </p:txBody>
      </p:sp>
    </p:spTree>
    <p:extLst>
      <p:ext uri="{BB962C8B-B14F-4D97-AF65-F5344CB8AC3E}">
        <p14:creationId xmlns:p14="http://schemas.microsoft.com/office/powerpoint/2010/main" val="21726536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Forest fires, dust storms, volcanos </a:t>
            </a:r>
          </a:p>
        </p:txBody>
      </p:sp>
      <p:sp>
        <p:nvSpPr>
          <p:cNvPr id="4" name="Slide Number Placeholder 3"/>
          <p:cNvSpPr>
            <a:spLocks noGrp="1"/>
          </p:cNvSpPr>
          <p:nvPr>
            <p:ph type="sldNum" sz="quarter" idx="5"/>
          </p:nvPr>
        </p:nvSpPr>
        <p:spPr/>
        <p:txBody>
          <a:bodyPr/>
          <a:lstStyle/>
          <a:p>
            <a:fld id="{E5FF350D-FB66-4A7A-A115-B6FFFA1094C3}" type="slidenum">
              <a:rPr lang="en-GB" smtClean="0"/>
              <a:t>19</a:t>
            </a:fld>
            <a:endParaRPr lang="en-GB"/>
          </a:p>
        </p:txBody>
      </p:sp>
    </p:spTree>
    <p:extLst>
      <p:ext uri="{BB962C8B-B14F-4D97-AF65-F5344CB8AC3E}">
        <p14:creationId xmlns:p14="http://schemas.microsoft.com/office/powerpoint/2010/main" val="11371920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5FF350D-FB66-4A7A-A115-B6FFFA1094C3}" type="slidenum">
              <a:rPr lang="en-GB" smtClean="0"/>
              <a:t>20</a:t>
            </a:fld>
            <a:endParaRPr lang="en-GB"/>
          </a:p>
        </p:txBody>
      </p:sp>
    </p:spTree>
    <p:extLst>
      <p:ext uri="{BB962C8B-B14F-4D97-AF65-F5344CB8AC3E}">
        <p14:creationId xmlns:p14="http://schemas.microsoft.com/office/powerpoint/2010/main" val="50121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5FF350D-FB66-4A7A-A115-B6FFFA1094C3}" type="slidenum">
              <a:rPr lang="en-GB" smtClean="0"/>
              <a:t>21</a:t>
            </a:fld>
            <a:endParaRPr lang="en-GB"/>
          </a:p>
        </p:txBody>
      </p:sp>
    </p:spTree>
    <p:extLst>
      <p:ext uri="{BB962C8B-B14F-4D97-AF65-F5344CB8AC3E}">
        <p14:creationId xmlns:p14="http://schemas.microsoft.com/office/powerpoint/2010/main" val="29042345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5FF350D-FB66-4A7A-A115-B6FFFA1094C3}" type="slidenum">
              <a:rPr lang="en-GB" smtClean="0"/>
              <a:t>22</a:t>
            </a:fld>
            <a:endParaRPr lang="en-GB"/>
          </a:p>
        </p:txBody>
      </p:sp>
    </p:spTree>
    <p:extLst>
      <p:ext uri="{BB962C8B-B14F-4D97-AF65-F5344CB8AC3E}">
        <p14:creationId xmlns:p14="http://schemas.microsoft.com/office/powerpoint/2010/main" val="240669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5FF350D-FB66-4A7A-A115-B6FFFA1094C3}" type="slidenum">
              <a:rPr lang="en-GB" smtClean="0"/>
              <a:t>23</a:t>
            </a:fld>
            <a:endParaRPr lang="en-GB"/>
          </a:p>
        </p:txBody>
      </p:sp>
    </p:spTree>
    <p:extLst>
      <p:ext uri="{BB962C8B-B14F-4D97-AF65-F5344CB8AC3E}">
        <p14:creationId xmlns:p14="http://schemas.microsoft.com/office/powerpoint/2010/main" val="7593069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5FF350D-FB66-4A7A-A115-B6FFFA1094C3}" type="slidenum">
              <a:rPr lang="en-GB" smtClean="0"/>
              <a:t>24</a:t>
            </a:fld>
            <a:endParaRPr lang="en-GB"/>
          </a:p>
        </p:txBody>
      </p:sp>
    </p:spTree>
    <p:extLst>
      <p:ext uri="{BB962C8B-B14F-4D97-AF65-F5344CB8AC3E}">
        <p14:creationId xmlns:p14="http://schemas.microsoft.com/office/powerpoint/2010/main" val="22506150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5FF350D-FB66-4A7A-A115-B6FFFA1094C3}" type="slidenum">
              <a:rPr lang="en-GB" smtClean="0"/>
              <a:t>25</a:t>
            </a:fld>
            <a:endParaRPr lang="en-GB"/>
          </a:p>
        </p:txBody>
      </p:sp>
    </p:spTree>
    <p:extLst>
      <p:ext uri="{BB962C8B-B14F-4D97-AF65-F5344CB8AC3E}">
        <p14:creationId xmlns:p14="http://schemas.microsoft.com/office/powerpoint/2010/main" val="2908812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Different Types of Air Pollution </a:t>
            </a:r>
          </a:p>
          <a:p>
            <a:r>
              <a:rPr lang="en-GB" dirty="0"/>
              <a:t>NO2: red/brown gas comes from chemical reaction from power generation, burning of fossil fuels for home heating, road transport (petrol, oil, diesel compounds) </a:t>
            </a:r>
          </a:p>
          <a:p>
            <a:r>
              <a:rPr lang="en-GB" dirty="0"/>
              <a:t>CO: colourless, odourless gas, burning of fuels and vehicles, can get into homes from cooking and houses should have CO monitors to prevent from too much carbon monoxide in homes which can be fatal </a:t>
            </a:r>
          </a:p>
          <a:p>
            <a:r>
              <a:rPr lang="en-GB" dirty="0"/>
              <a:t>Ozone: naturally occurring gas, protects from harmful rays of sun, but when it gets trapped in the ground and reacts with emissions form vehicles it can cause major health effects on lungs and breathing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Reference: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Llywodraeth</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Cymru Welsh Government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n.d</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Types of Pollution Sources. </a:t>
            </a:r>
            <a:r>
              <a:rPr lang="en-US" sz="1800" b="1" u="sng" kern="100" dirty="0">
                <a:solidFill>
                  <a:srgbClr val="0563C1"/>
                </a:solidFill>
                <a:effectLst/>
                <a:latin typeface="Aptos" panose="020B0004020202020204" pitchFamily="34" charset="0"/>
                <a:ea typeface="Aptos" panose="020B0004020202020204" pitchFamily="34" charset="0"/>
                <a:cs typeface="Times New Roman" panose="02020603050405020304" pitchFamily="18" charset="0"/>
                <a:hlinkClick r:id="rId3"/>
              </a:rPr>
              <a:t>https://www.airquality.gov.wales/education/air-your-view/types-pollution-and-their-sources</a:t>
            </a:r>
            <a:r>
              <a:rPr lang="en-US" sz="1800" b="1" u="sng" kern="100" dirty="0">
                <a:solidFill>
                  <a:srgbClr val="0563C1"/>
                </a:solidFill>
                <a:effectLst/>
                <a:latin typeface="Aptos" panose="020B0004020202020204" pitchFamily="34" charset="0"/>
                <a:ea typeface="Aptos" panose="020B0004020202020204" pitchFamily="34" charset="0"/>
                <a:cs typeface="Times New Roman" panose="02020603050405020304" pitchFamily="18" charset="0"/>
              </a:rPr>
              <a: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E5FF350D-FB66-4A7A-A115-B6FFFA1094C3}" type="slidenum">
              <a:rPr lang="en-GB" smtClean="0"/>
              <a:t>4</a:t>
            </a:fld>
            <a:endParaRPr lang="en-GB"/>
          </a:p>
        </p:txBody>
      </p:sp>
    </p:spTree>
    <p:extLst>
      <p:ext uri="{BB962C8B-B14F-4D97-AF65-F5344CB8AC3E}">
        <p14:creationId xmlns:p14="http://schemas.microsoft.com/office/powerpoint/2010/main" val="2022705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5FF350D-FB66-4A7A-A115-B6FFFA1094C3}" type="slidenum">
              <a:rPr lang="en-GB" smtClean="0"/>
              <a:t>26</a:t>
            </a:fld>
            <a:endParaRPr lang="en-GB"/>
          </a:p>
        </p:txBody>
      </p:sp>
    </p:spTree>
    <p:extLst>
      <p:ext uri="{BB962C8B-B14F-4D97-AF65-F5344CB8AC3E}">
        <p14:creationId xmlns:p14="http://schemas.microsoft.com/office/powerpoint/2010/main" val="3325513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5FF350D-FB66-4A7A-A115-B6FFFA1094C3}" type="slidenum">
              <a:rPr lang="en-GB" smtClean="0"/>
              <a:t>27</a:t>
            </a:fld>
            <a:endParaRPr lang="en-GB"/>
          </a:p>
        </p:txBody>
      </p:sp>
    </p:spTree>
    <p:extLst>
      <p:ext uri="{BB962C8B-B14F-4D97-AF65-F5344CB8AC3E}">
        <p14:creationId xmlns:p14="http://schemas.microsoft.com/office/powerpoint/2010/main" val="17549368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5FF350D-FB66-4A7A-A115-B6FFFA1094C3}" type="slidenum">
              <a:rPr lang="en-GB" smtClean="0"/>
              <a:t>28</a:t>
            </a:fld>
            <a:endParaRPr lang="en-GB"/>
          </a:p>
        </p:txBody>
      </p:sp>
    </p:spTree>
    <p:extLst>
      <p:ext uri="{BB962C8B-B14F-4D97-AF65-F5344CB8AC3E}">
        <p14:creationId xmlns:p14="http://schemas.microsoft.com/office/powerpoint/2010/main" val="29014986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See the Key Stage 2 Booklet for Instructions </a:t>
            </a:r>
          </a:p>
        </p:txBody>
      </p:sp>
      <p:sp>
        <p:nvSpPr>
          <p:cNvPr id="4" name="Slide Number Placeholder 3"/>
          <p:cNvSpPr>
            <a:spLocks noGrp="1"/>
          </p:cNvSpPr>
          <p:nvPr>
            <p:ph type="sldNum" sz="quarter" idx="5"/>
          </p:nvPr>
        </p:nvSpPr>
        <p:spPr/>
        <p:txBody>
          <a:bodyPr/>
          <a:lstStyle/>
          <a:p>
            <a:fld id="{E5FF350D-FB66-4A7A-A115-B6FFFA1094C3}" type="slidenum">
              <a:rPr lang="en-GB" smtClean="0"/>
              <a:t>31</a:t>
            </a:fld>
            <a:endParaRPr lang="en-GB"/>
          </a:p>
        </p:txBody>
      </p:sp>
    </p:spTree>
    <p:extLst>
      <p:ext uri="{BB962C8B-B14F-4D97-AF65-F5344CB8AC3E}">
        <p14:creationId xmlns:p14="http://schemas.microsoft.com/office/powerpoint/2010/main" val="6878458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Particles are measured in microns, look at a piece of your hair , your hair is 50-70 microns thick in size but larger air pollution PM10 which are larger particles made up of PM2.5 particles from burning fuels and road transport as well as mould, dust and pollen are only 10 microns  </a:t>
            </a:r>
          </a:p>
          <a:p>
            <a:endParaRPr lang="en-GB" dirty="0"/>
          </a:p>
          <a:p>
            <a:r>
              <a:rPr lang="en-GB" dirty="0"/>
              <a:t>And the smallest size of air pollution PM2.5 which is only 2.5 microns, think how much smaller than your hair this is! This kind is the most harmful, come from industrial processes, vehicles and forest/wildfires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Reference: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Llywodraeth</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Cymru Welsh Government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n.d</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Types of Pollution Sources. </a:t>
            </a:r>
            <a:r>
              <a:rPr lang="en-US" sz="1800" b="1" u="sng" kern="100" dirty="0">
                <a:solidFill>
                  <a:srgbClr val="0563C1"/>
                </a:solidFill>
                <a:effectLst/>
                <a:latin typeface="Aptos" panose="020B0004020202020204" pitchFamily="34" charset="0"/>
                <a:ea typeface="Aptos" panose="020B0004020202020204" pitchFamily="34" charset="0"/>
                <a:cs typeface="Times New Roman" panose="02020603050405020304" pitchFamily="18" charset="0"/>
                <a:hlinkClick r:id="rId3"/>
              </a:rPr>
              <a:t>https://www.airquality.gov.wales/education/air-your-view/types-pollution-and-their-sources</a:t>
            </a:r>
            <a:r>
              <a:rPr lang="en-US" sz="1800" b="1" u="sng" kern="100" dirty="0">
                <a:solidFill>
                  <a:srgbClr val="0563C1"/>
                </a:solidFill>
                <a:effectLst/>
                <a:latin typeface="Aptos" panose="020B0004020202020204" pitchFamily="34" charset="0"/>
                <a:ea typeface="Aptos" panose="020B0004020202020204" pitchFamily="34" charset="0"/>
                <a:cs typeface="Times New Roman" panose="02020603050405020304" pitchFamily="18" charset="0"/>
              </a:rPr>
              <a: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GB" dirty="0"/>
              <a:t> </a:t>
            </a:r>
          </a:p>
          <a:p>
            <a:r>
              <a:rPr lang="en-GB" dirty="0"/>
              <a:t>EPA (2020) Particle Pollution Activity –Paper Wad Game https://www.airnow.gov/sites/default/files/2021-01/paper-wad-activity-12-20.pdf  </a:t>
            </a:r>
          </a:p>
          <a:p>
            <a:endParaRPr lang="en-GB" dirty="0"/>
          </a:p>
        </p:txBody>
      </p:sp>
      <p:sp>
        <p:nvSpPr>
          <p:cNvPr id="4" name="Slide Number Placeholder 3"/>
          <p:cNvSpPr>
            <a:spLocks noGrp="1"/>
          </p:cNvSpPr>
          <p:nvPr>
            <p:ph type="sldNum" sz="quarter" idx="5"/>
          </p:nvPr>
        </p:nvSpPr>
        <p:spPr/>
        <p:txBody>
          <a:bodyPr/>
          <a:lstStyle/>
          <a:p>
            <a:fld id="{E5FF350D-FB66-4A7A-A115-B6FFFA1094C3}" type="slidenum">
              <a:rPr lang="en-GB" smtClean="0"/>
              <a:t>5</a:t>
            </a:fld>
            <a:endParaRPr lang="en-GB"/>
          </a:p>
        </p:txBody>
      </p:sp>
    </p:spTree>
    <p:extLst>
      <p:ext uri="{BB962C8B-B14F-4D97-AF65-F5344CB8AC3E}">
        <p14:creationId xmlns:p14="http://schemas.microsoft.com/office/powerpoint/2010/main" val="134750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Smog is a type of air pollution that occurs when air pollution from cars and factories mixes with the hot air and sunlight, it gets trapped by the buildings and warm air  and stays at ground level. Making the air thick, dirty and polluted. This makes it harder to see and breath and can kill plants </a:t>
            </a:r>
          </a:p>
        </p:txBody>
      </p:sp>
      <p:sp>
        <p:nvSpPr>
          <p:cNvPr id="4" name="Slide Number Placeholder 3"/>
          <p:cNvSpPr>
            <a:spLocks noGrp="1"/>
          </p:cNvSpPr>
          <p:nvPr>
            <p:ph type="sldNum" sz="quarter" idx="5"/>
          </p:nvPr>
        </p:nvSpPr>
        <p:spPr/>
        <p:txBody>
          <a:bodyPr/>
          <a:lstStyle/>
          <a:p>
            <a:fld id="{E5FF350D-FB66-4A7A-A115-B6FFFA1094C3}" type="slidenum">
              <a:rPr lang="en-GB" smtClean="0"/>
              <a:t>6</a:t>
            </a:fld>
            <a:endParaRPr lang="en-GB"/>
          </a:p>
        </p:txBody>
      </p:sp>
    </p:spTree>
    <p:extLst>
      <p:ext uri="{BB962C8B-B14F-4D97-AF65-F5344CB8AC3E}">
        <p14:creationId xmlns:p14="http://schemas.microsoft.com/office/powerpoint/2010/main" val="18655284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Cities are warmer, have more cars and more buildings which makes it easier for smog to be created and trapped. </a:t>
            </a:r>
          </a:p>
          <a:p>
            <a:r>
              <a:rPr lang="en-GB" dirty="0"/>
              <a:t>These pictures show was smog in cities can look like. </a:t>
            </a:r>
          </a:p>
          <a:p>
            <a:endParaRPr lang="en-GB" dirty="0"/>
          </a:p>
        </p:txBody>
      </p:sp>
      <p:sp>
        <p:nvSpPr>
          <p:cNvPr id="4" name="Slide Number Placeholder 3"/>
          <p:cNvSpPr>
            <a:spLocks noGrp="1"/>
          </p:cNvSpPr>
          <p:nvPr>
            <p:ph type="sldNum" sz="quarter" idx="5"/>
          </p:nvPr>
        </p:nvSpPr>
        <p:spPr/>
        <p:txBody>
          <a:bodyPr/>
          <a:lstStyle/>
          <a:p>
            <a:fld id="{E5FF350D-FB66-4A7A-A115-B6FFFA1094C3}" type="slidenum">
              <a:rPr lang="en-GB" smtClean="0"/>
              <a:t>7</a:t>
            </a:fld>
            <a:endParaRPr lang="en-GB"/>
          </a:p>
        </p:txBody>
      </p:sp>
    </p:spTree>
    <p:extLst>
      <p:ext uri="{BB962C8B-B14F-4D97-AF65-F5344CB8AC3E}">
        <p14:creationId xmlns:p14="http://schemas.microsoft.com/office/powerpoint/2010/main" val="15457969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The cells inside our body need oxygen to stay alive and do their job for our bodies. The respiratory system works with the lungs to allow us to breath by bringing in oxygen and removing carbon dioxide. The respiratory system is made of up of our nose, mouth, trachea and diaphragm.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00" dirty="0">
              <a:effectLst/>
              <a:latin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Aptos" panose="020B0004020202020204" pitchFamily="34" charset="0"/>
                <a:cs typeface="Times New Roman" panose="02020603050405020304" pitchFamily="18" charset="0"/>
              </a:rPr>
              <a:t>References: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KidsHealth</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(2023) Your Lungs &amp; Respiratory System, </a:t>
            </a:r>
            <a:r>
              <a:rPr lang="en-US" sz="1800" u="sng" kern="100" dirty="0">
                <a:solidFill>
                  <a:srgbClr val="0000FF"/>
                </a:solidFill>
                <a:effectLst/>
                <a:latin typeface="Aptos" panose="020B0004020202020204" pitchFamily="34" charset="0"/>
                <a:ea typeface="Aptos" panose="020B0004020202020204" pitchFamily="34" charset="0"/>
                <a:cs typeface="Times New Roman" panose="02020603050405020304" pitchFamily="18" charset="0"/>
                <a:hlinkClick r:id="rId3"/>
              </a:rPr>
              <a:t>https://kidshealth.org/en/kids/lungs.html</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Aptos" panose="020B0004020202020204" pitchFamily="34" charset="0"/>
                <a:cs typeface="Times New Roman" panose="02020603050405020304" pitchFamily="18" charset="0"/>
              </a:rPr>
              <a:t> </a:t>
            </a:r>
            <a:endParaRPr lang="en-GB" dirty="0"/>
          </a:p>
        </p:txBody>
      </p:sp>
      <p:sp>
        <p:nvSpPr>
          <p:cNvPr id="4" name="Slide Number Placeholder 3"/>
          <p:cNvSpPr>
            <a:spLocks noGrp="1"/>
          </p:cNvSpPr>
          <p:nvPr>
            <p:ph type="sldNum" sz="quarter" idx="5"/>
          </p:nvPr>
        </p:nvSpPr>
        <p:spPr/>
        <p:txBody>
          <a:bodyPr/>
          <a:lstStyle/>
          <a:p>
            <a:fld id="{E5FF350D-FB66-4A7A-A115-B6FFFA1094C3}" type="slidenum">
              <a:rPr lang="en-GB" smtClean="0"/>
              <a:t>9</a:t>
            </a:fld>
            <a:endParaRPr lang="en-GB"/>
          </a:p>
        </p:txBody>
      </p:sp>
    </p:spTree>
    <p:extLst>
      <p:ext uri="{BB962C8B-B14F-4D97-AF65-F5344CB8AC3E}">
        <p14:creationId xmlns:p14="http://schemas.microsoft.com/office/powerpoint/2010/main" val="118081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00" dirty="0">
                <a:effectLst/>
                <a:latin typeface="Aptos" panose="020B0004020202020204" pitchFamily="34" charset="0"/>
                <a:ea typeface="Aptos" panose="020B0004020202020204" pitchFamily="34" charset="0"/>
                <a:cs typeface="Times New Roman" panose="02020603050405020304" pitchFamily="18" charset="0"/>
              </a:rPr>
              <a:t>Air is pulled through the nose or mouth into the lungs, when you breath in and the diaphragm moves downward and the rib muscles pull the ribs upward, allowing you to take a big breath. </a:t>
            </a:r>
          </a:p>
          <a:p>
            <a:endParaRPr lang="en-GB" sz="1200" kern="100" dirty="0">
              <a:effectLst/>
              <a:latin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00" dirty="0">
                <a:effectLst/>
                <a:latin typeface="Aptos" panose="020B0004020202020204" pitchFamily="34" charset="0"/>
                <a:cs typeface="Times New Roman" panose="02020603050405020304" pitchFamily="18" charset="0"/>
              </a:rPr>
              <a:t>References: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KidsHealth</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(2023) Your Lungs &amp; Respiratory System, </a:t>
            </a:r>
            <a:r>
              <a:rPr lang="en-US" sz="1800" u="sng" kern="100" dirty="0">
                <a:solidFill>
                  <a:srgbClr val="0000FF"/>
                </a:solidFill>
                <a:effectLst/>
                <a:latin typeface="Aptos" panose="020B0004020202020204" pitchFamily="34" charset="0"/>
                <a:ea typeface="Aptos" panose="020B0004020202020204" pitchFamily="34" charset="0"/>
                <a:cs typeface="Times New Roman" panose="02020603050405020304" pitchFamily="18" charset="0"/>
                <a:hlinkClick r:id="rId3"/>
              </a:rPr>
              <a:t>https://kidshealth.org/en/kids/lungs.html</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GB" sz="1200" kern="100" dirty="0">
                <a:effectLst/>
                <a:latin typeface="Aptos" panose="020B0004020202020204" pitchFamily="34" charset="0"/>
                <a:cs typeface="Times New Roman" panose="02020603050405020304" pitchFamily="18" charset="0"/>
              </a:rPr>
              <a:t> </a:t>
            </a:r>
            <a:endParaRPr lang="en-GB" dirty="0"/>
          </a:p>
        </p:txBody>
      </p:sp>
      <p:sp>
        <p:nvSpPr>
          <p:cNvPr id="4" name="Slide Number Placeholder 3"/>
          <p:cNvSpPr>
            <a:spLocks noGrp="1"/>
          </p:cNvSpPr>
          <p:nvPr>
            <p:ph type="sldNum" sz="quarter" idx="5"/>
          </p:nvPr>
        </p:nvSpPr>
        <p:spPr/>
        <p:txBody>
          <a:bodyPr/>
          <a:lstStyle/>
          <a:p>
            <a:fld id="{E5FF350D-FB66-4A7A-A115-B6FFFA1094C3}" type="slidenum">
              <a:rPr lang="en-GB" smtClean="0"/>
              <a:t>10</a:t>
            </a:fld>
            <a:endParaRPr lang="en-GB"/>
          </a:p>
        </p:txBody>
      </p:sp>
    </p:spTree>
    <p:extLst>
      <p:ext uri="{BB962C8B-B14F-4D97-AF65-F5344CB8AC3E}">
        <p14:creationId xmlns:p14="http://schemas.microsoft.com/office/powerpoint/2010/main" val="3327900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When we exhale the diaphragm moves upward and the chest muscles relax, pushing the air out through your mouth or nose.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References: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KidsHealth</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(2023) Your Lungs &amp; Respiratory System, </a:t>
            </a:r>
            <a:r>
              <a:rPr lang="en-US" sz="1800" u="sng" kern="100" dirty="0">
                <a:solidFill>
                  <a:srgbClr val="0000FF"/>
                </a:solidFill>
                <a:effectLst/>
                <a:latin typeface="Aptos" panose="020B0004020202020204" pitchFamily="34" charset="0"/>
                <a:ea typeface="Aptos" panose="020B0004020202020204" pitchFamily="34" charset="0"/>
                <a:cs typeface="Times New Roman" panose="02020603050405020304" pitchFamily="18" charset="0"/>
                <a:hlinkClick r:id="rId3"/>
              </a:rPr>
              <a:t>https://kidshealth.org/en/kids/lungs.html</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GB" dirty="0"/>
              <a:t> </a:t>
            </a:r>
          </a:p>
        </p:txBody>
      </p:sp>
      <p:sp>
        <p:nvSpPr>
          <p:cNvPr id="4" name="Slide Number Placeholder 3"/>
          <p:cNvSpPr>
            <a:spLocks noGrp="1"/>
          </p:cNvSpPr>
          <p:nvPr>
            <p:ph type="sldNum" sz="quarter" idx="5"/>
          </p:nvPr>
        </p:nvSpPr>
        <p:spPr/>
        <p:txBody>
          <a:bodyPr/>
          <a:lstStyle/>
          <a:p>
            <a:fld id="{E5FF350D-FB66-4A7A-A115-B6FFFA1094C3}" type="slidenum">
              <a:rPr lang="en-GB" smtClean="0"/>
              <a:t>11</a:t>
            </a:fld>
            <a:endParaRPr lang="en-GB"/>
          </a:p>
        </p:txBody>
      </p:sp>
    </p:spTree>
    <p:extLst>
      <p:ext uri="{BB962C8B-B14F-4D97-AF65-F5344CB8AC3E}">
        <p14:creationId xmlns:p14="http://schemas.microsoft.com/office/powerpoint/2010/main" val="40409081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we breath in air pollution harms out bodies </a:t>
            </a:r>
          </a:p>
          <a:p>
            <a:r>
              <a:rPr lang="en-GB" dirty="0"/>
              <a:t>It makes it harder to breath</a:t>
            </a:r>
          </a:p>
          <a:p>
            <a:r>
              <a:rPr lang="en-GB" dirty="0"/>
              <a:t>It can damage our lungs</a:t>
            </a:r>
          </a:p>
          <a:p>
            <a:r>
              <a:rPr lang="en-GB" dirty="0"/>
              <a:t>The more air pollution we breath in the more harm it can cause as we get older </a:t>
            </a:r>
          </a:p>
          <a:p>
            <a:endParaRPr lang="en-GB" dirty="0"/>
          </a:p>
        </p:txBody>
      </p:sp>
      <p:sp>
        <p:nvSpPr>
          <p:cNvPr id="4" name="Slide Number Placeholder 3"/>
          <p:cNvSpPr>
            <a:spLocks noGrp="1"/>
          </p:cNvSpPr>
          <p:nvPr>
            <p:ph type="sldNum" sz="quarter" idx="5"/>
          </p:nvPr>
        </p:nvSpPr>
        <p:spPr/>
        <p:txBody>
          <a:bodyPr/>
          <a:lstStyle/>
          <a:p>
            <a:fld id="{E5FF350D-FB66-4A7A-A115-B6FFFA1094C3}" type="slidenum">
              <a:rPr lang="en-GB" smtClean="0"/>
              <a:t>12</a:t>
            </a:fld>
            <a:endParaRPr lang="en-GB"/>
          </a:p>
        </p:txBody>
      </p:sp>
    </p:spTree>
    <p:extLst>
      <p:ext uri="{BB962C8B-B14F-4D97-AF65-F5344CB8AC3E}">
        <p14:creationId xmlns:p14="http://schemas.microsoft.com/office/powerpoint/2010/main" val="19304725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72BA9-9339-F488-2AA7-3A8ED8DC82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2BC1445-5BA0-F86F-C732-46DCB6B2C9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BB404D7-DFD2-5272-BFA2-BE6A6A22DEE4}"/>
              </a:ext>
            </a:extLst>
          </p:cNvPr>
          <p:cNvSpPr>
            <a:spLocks noGrp="1"/>
          </p:cNvSpPr>
          <p:nvPr>
            <p:ph type="dt" sz="half" idx="10"/>
          </p:nvPr>
        </p:nvSpPr>
        <p:spPr/>
        <p:txBody>
          <a:bodyPr/>
          <a:lstStyle/>
          <a:p>
            <a:fld id="{D5583FDE-9003-4CEF-9735-7501F886B9BC}" type="datetimeFigureOut">
              <a:rPr lang="en-GB" smtClean="0"/>
              <a:t>03/07/2025</a:t>
            </a:fld>
            <a:endParaRPr lang="en-GB"/>
          </a:p>
        </p:txBody>
      </p:sp>
      <p:sp>
        <p:nvSpPr>
          <p:cNvPr id="5" name="Footer Placeholder 4">
            <a:extLst>
              <a:ext uri="{FF2B5EF4-FFF2-40B4-BE49-F238E27FC236}">
                <a16:creationId xmlns:a16="http://schemas.microsoft.com/office/drawing/2014/main" id="{7A90709E-E759-21F5-3699-721381BD2A1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4B49490-6383-DE7D-9703-3BD256F5F9E9}"/>
              </a:ext>
            </a:extLst>
          </p:cNvPr>
          <p:cNvSpPr>
            <a:spLocks noGrp="1"/>
          </p:cNvSpPr>
          <p:nvPr>
            <p:ph type="sldNum" sz="quarter" idx="12"/>
          </p:nvPr>
        </p:nvSpPr>
        <p:spPr/>
        <p:txBody>
          <a:bodyPr/>
          <a:lstStyle/>
          <a:p>
            <a:fld id="{2015717C-CCBA-46D3-95B5-EEC0DC291240}" type="slidenum">
              <a:rPr lang="en-GB" smtClean="0"/>
              <a:t>‹#›</a:t>
            </a:fld>
            <a:endParaRPr lang="en-GB"/>
          </a:p>
        </p:txBody>
      </p:sp>
    </p:spTree>
    <p:extLst>
      <p:ext uri="{BB962C8B-B14F-4D97-AF65-F5344CB8AC3E}">
        <p14:creationId xmlns:p14="http://schemas.microsoft.com/office/powerpoint/2010/main" val="8837580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406CC-8E72-3777-5618-2E19EE09B06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5F271ED-F740-3DCB-A6BC-6CACCBB953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AA8AF30-6D65-E5B7-6436-BC59A421C51C}"/>
              </a:ext>
            </a:extLst>
          </p:cNvPr>
          <p:cNvSpPr>
            <a:spLocks noGrp="1"/>
          </p:cNvSpPr>
          <p:nvPr>
            <p:ph type="dt" sz="half" idx="10"/>
          </p:nvPr>
        </p:nvSpPr>
        <p:spPr/>
        <p:txBody>
          <a:bodyPr/>
          <a:lstStyle/>
          <a:p>
            <a:fld id="{D5583FDE-9003-4CEF-9735-7501F886B9BC}" type="datetimeFigureOut">
              <a:rPr lang="en-GB" smtClean="0"/>
              <a:t>03/07/2025</a:t>
            </a:fld>
            <a:endParaRPr lang="en-GB"/>
          </a:p>
        </p:txBody>
      </p:sp>
      <p:sp>
        <p:nvSpPr>
          <p:cNvPr id="5" name="Footer Placeholder 4">
            <a:extLst>
              <a:ext uri="{FF2B5EF4-FFF2-40B4-BE49-F238E27FC236}">
                <a16:creationId xmlns:a16="http://schemas.microsoft.com/office/drawing/2014/main" id="{080175ED-0180-247D-4C89-FC871D3417B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D09D0A0-E5DD-2F74-4D3B-6823A14F0C7A}"/>
              </a:ext>
            </a:extLst>
          </p:cNvPr>
          <p:cNvSpPr>
            <a:spLocks noGrp="1"/>
          </p:cNvSpPr>
          <p:nvPr>
            <p:ph type="sldNum" sz="quarter" idx="12"/>
          </p:nvPr>
        </p:nvSpPr>
        <p:spPr/>
        <p:txBody>
          <a:bodyPr/>
          <a:lstStyle/>
          <a:p>
            <a:fld id="{2015717C-CCBA-46D3-95B5-EEC0DC291240}" type="slidenum">
              <a:rPr lang="en-GB" smtClean="0"/>
              <a:t>‹#›</a:t>
            </a:fld>
            <a:endParaRPr lang="en-GB"/>
          </a:p>
        </p:txBody>
      </p:sp>
    </p:spTree>
    <p:extLst>
      <p:ext uri="{BB962C8B-B14F-4D97-AF65-F5344CB8AC3E}">
        <p14:creationId xmlns:p14="http://schemas.microsoft.com/office/powerpoint/2010/main" val="31784537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DEC03D-0D72-D90E-9ADC-3B9E8AAC073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3E0CE48-B40D-137A-4FD7-B3DA00A74A2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5799761-9A97-D39C-9A33-7CF2D7DA8873}"/>
              </a:ext>
            </a:extLst>
          </p:cNvPr>
          <p:cNvSpPr>
            <a:spLocks noGrp="1"/>
          </p:cNvSpPr>
          <p:nvPr>
            <p:ph type="dt" sz="half" idx="10"/>
          </p:nvPr>
        </p:nvSpPr>
        <p:spPr/>
        <p:txBody>
          <a:bodyPr/>
          <a:lstStyle/>
          <a:p>
            <a:fld id="{D5583FDE-9003-4CEF-9735-7501F886B9BC}" type="datetimeFigureOut">
              <a:rPr lang="en-GB" smtClean="0"/>
              <a:t>03/07/2025</a:t>
            </a:fld>
            <a:endParaRPr lang="en-GB"/>
          </a:p>
        </p:txBody>
      </p:sp>
      <p:sp>
        <p:nvSpPr>
          <p:cNvPr id="5" name="Footer Placeholder 4">
            <a:extLst>
              <a:ext uri="{FF2B5EF4-FFF2-40B4-BE49-F238E27FC236}">
                <a16:creationId xmlns:a16="http://schemas.microsoft.com/office/drawing/2014/main" id="{2F1013EB-52F6-932F-BF57-ABBE957D2A8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749638E-20CD-B304-E645-B66671ADAA5B}"/>
              </a:ext>
            </a:extLst>
          </p:cNvPr>
          <p:cNvSpPr>
            <a:spLocks noGrp="1"/>
          </p:cNvSpPr>
          <p:nvPr>
            <p:ph type="sldNum" sz="quarter" idx="12"/>
          </p:nvPr>
        </p:nvSpPr>
        <p:spPr/>
        <p:txBody>
          <a:bodyPr/>
          <a:lstStyle/>
          <a:p>
            <a:fld id="{2015717C-CCBA-46D3-95B5-EEC0DC291240}" type="slidenum">
              <a:rPr lang="en-GB" smtClean="0"/>
              <a:t>‹#›</a:t>
            </a:fld>
            <a:endParaRPr lang="en-GB"/>
          </a:p>
        </p:txBody>
      </p:sp>
    </p:spTree>
    <p:extLst>
      <p:ext uri="{BB962C8B-B14F-4D97-AF65-F5344CB8AC3E}">
        <p14:creationId xmlns:p14="http://schemas.microsoft.com/office/powerpoint/2010/main" val="1869434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28E43-545B-5DD8-9919-E3E589BDBF7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0F1A8C8-34D4-7499-3F0B-CD704A2613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1C16262-CE48-3380-1689-D8C74DFB484F}"/>
              </a:ext>
            </a:extLst>
          </p:cNvPr>
          <p:cNvSpPr>
            <a:spLocks noGrp="1"/>
          </p:cNvSpPr>
          <p:nvPr>
            <p:ph type="dt" sz="half" idx="10"/>
          </p:nvPr>
        </p:nvSpPr>
        <p:spPr/>
        <p:txBody>
          <a:bodyPr/>
          <a:lstStyle/>
          <a:p>
            <a:fld id="{D5583FDE-9003-4CEF-9735-7501F886B9BC}" type="datetimeFigureOut">
              <a:rPr lang="en-GB" smtClean="0"/>
              <a:t>03/07/2025</a:t>
            </a:fld>
            <a:endParaRPr lang="en-GB"/>
          </a:p>
        </p:txBody>
      </p:sp>
      <p:sp>
        <p:nvSpPr>
          <p:cNvPr id="5" name="Footer Placeholder 4">
            <a:extLst>
              <a:ext uri="{FF2B5EF4-FFF2-40B4-BE49-F238E27FC236}">
                <a16:creationId xmlns:a16="http://schemas.microsoft.com/office/drawing/2014/main" id="{D170128D-D78C-909A-53E5-4EA7ED0C21C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80302D5-5744-4132-2ADA-F3DDF4826049}"/>
              </a:ext>
            </a:extLst>
          </p:cNvPr>
          <p:cNvSpPr>
            <a:spLocks noGrp="1"/>
          </p:cNvSpPr>
          <p:nvPr>
            <p:ph type="sldNum" sz="quarter" idx="12"/>
          </p:nvPr>
        </p:nvSpPr>
        <p:spPr/>
        <p:txBody>
          <a:bodyPr/>
          <a:lstStyle/>
          <a:p>
            <a:fld id="{2015717C-CCBA-46D3-95B5-EEC0DC291240}" type="slidenum">
              <a:rPr lang="en-GB" smtClean="0"/>
              <a:t>‹#›</a:t>
            </a:fld>
            <a:endParaRPr lang="en-GB"/>
          </a:p>
        </p:txBody>
      </p:sp>
    </p:spTree>
    <p:extLst>
      <p:ext uri="{BB962C8B-B14F-4D97-AF65-F5344CB8AC3E}">
        <p14:creationId xmlns:p14="http://schemas.microsoft.com/office/powerpoint/2010/main" val="1967332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F7137-0972-033A-ED6C-7CC301CAA0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42EE69F-FE98-D8D6-179B-CECC2FB700E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7CE764-8D23-0B15-D7EE-C0913676D734}"/>
              </a:ext>
            </a:extLst>
          </p:cNvPr>
          <p:cNvSpPr>
            <a:spLocks noGrp="1"/>
          </p:cNvSpPr>
          <p:nvPr>
            <p:ph type="dt" sz="half" idx="10"/>
          </p:nvPr>
        </p:nvSpPr>
        <p:spPr/>
        <p:txBody>
          <a:bodyPr/>
          <a:lstStyle/>
          <a:p>
            <a:fld id="{D5583FDE-9003-4CEF-9735-7501F886B9BC}" type="datetimeFigureOut">
              <a:rPr lang="en-GB" smtClean="0"/>
              <a:t>03/07/2025</a:t>
            </a:fld>
            <a:endParaRPr lang="en-GB"/>
          </a:p>
        </p:txBody>
      </p:sp>
      <p:sp>
        <p:nvSpPr>
          <p:cNvPr id="5" name="Footer Placeholder 4">
            <a:extLst>
              <a:ext uri="{FF2B5EF4-FFF2-40B4-BE49-F238E27FC236}">
                <a16:creationId xmlns:a16="http://schemas.microsoft.com/office/drawing/2014/main" id="{6EA8FB00-1E80-3EF5-24FB-FA1057BF5A5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2F00379-BACD-CC98-BE02-1D147B193EF3}"/>
              </a:ext>
            </a:extLst>
          </p:cNvPr>
          <p:cNvSpPr>
            <a:spLocks noGrp="1"/>
          </p:cNvSpPr>
          <p:nvPr>
            <p:ph type="sldNum" sz="quarter" idx="12"/>
          </p:nvPr>
        </p:nvSpPr>
        <p:spPr/>
        <p:txBody>
          <a:bodyPr/>
          <a:lstStyle/>
          <a:p>
            <a:fld id="{2015717C-CCBA-46D3-95B5-EEC0DC291240}" type="slidenum">
              <a:rPr lang="en-GB" smtClean="0"/>
              <a:t>‹#›</a:t>
            </a:fld>
            <a:endParaRPr lang="en-GB"/>
          </a:p>
        </p:txBody>
      </p:sp>
    </p:spTree>
    <p:extLst>
      <p:ext uri="{BB962C8B-B14F-4D97-AF65-F5344CB8AC3E}">
        <p14:creationId xmlns:p14="http://schemas.microsoft.com/office/powerpoint/2010/main" val="17983777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F5CB2-E4C7-8E6A-5BC0-B965FFF3551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354DF90-F891-2C2A-B4D0-E76E35F6C87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EB26409-E227-15E6-A81F-38672ADB26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74F15DD-C480-4F7A-8EF0-D871CAAFFE98}"/>
              </a:ext>
            </a:extLst>
          </p:cNvPr>
          <p:cNvSpPr>
            <a:spLocks noGrp="1"/>
          </p:cNvSpPr>
          <p:nvPr>
            <p:ph type="dt" sz="half" idx="10"/>
          </p:nvPr>
        </p:nvSpPr>
        <p:spPr/>
        <p:txBody>
          <a:bodyPr/>
          <a:lstStyle/>
          <a:p>
            <a:fld id="{D5583FDE-9003-4CEF-9735-7501F886B9BC}" type="datetimeFigureOut">
              <a:rPr lang="en-GB" smtClean="0"/>
              <a:t>03/07/2025</a:t>
            </a:fld>
            <a:endParaRPr lang="en-GB"/>
          </a:p>
        </p:txBody>
      </p:sp>
      <p:sp>
        <p:nvSpPr>
          <p:cNvPr id="6" name="Footer Placeholder 5">
            <a:extLst>
              <a:ext uri="{FF2B5EF4-FFF2-40B4-BE49-F238E27FC236}">
                <a16:creationId xmlns:a16="http://schemas.microsoft.com/office/drawing/2014/main" id="{376D46E1-F7AC-F883-AA59-4878E7F9829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38D77D3-0514-1304-4B56-8FC7C1CC29DB}"/>
              </a:ext>
            </a:extLst>
          </p:cNvPr>
          <p:cNvSpPr>
            <a:spLocks noGrp="1"/>
          </p:cNvSpPr>
          <p:nvPr>
            <p:ph type="sldNum" sz="quarter" idx="12"/>
          </p:nvPr>
        </p:nvSpPr>
        <p:spPr/>
        <p:txBody>
          <a:bodyPr/>
          <a:lstStyle/>
          <a:p>
            <a:fld id="{2015717C-CCBA-46D3-95B5-EEC0DC291240}" type="slidenum">
              <a:rPr lang="en-GB" smtClean="0"/>
              <a:t>‹#›</a:t>
            </a:fld>
            <a:endParaRPr lang="en-GB"/>
          </a:p>
        </p:txBody>
      </p:sp>
    </p:spTree>
    <p:extLst>
      <p:ext uri="{BB962C8B-B14F-4D97-AF65-F5344CB8AC3E}">
        <p14:creationId xmlns:p14="http://schemas.microsoft.com/office/powerpoint/2010/main" val="22803428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C7087-6912-954D-97C7-B5D8274BAD3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9083098-B7ED-463D-EA9A-D518EE2111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29078DA-410D-0BAA-6E32-0A2867CD600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36BB7F5-AEFD-D168-DB2E-A416521B09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F2DF2E-C401-EEBC-8720-532BF81F1B1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F8F2AAE-7D60-A042-2A0A-E112FE5C12BA}"/>
              </a:ext>
            </a:extLst>
          </p:cNvPr>
          <p:cNvSpPr>
            <a:spLocks noGrp="1"/>
          </p:cNvSpPr>
          <p:nvPr>
            <p:ph type="dt" sz="half" idx="10"/>
          </p:nvPr>
        </p:nvSpPr>
        <p:spPr/>
        <p:txBody>
          <a:bodyPr/>
          <a:lstStyle/>
          <a:p>
            <a:fld id="{D5583FDE-9003-4CEF-9735-7501F886B9BC}" type="datetimeFigureOut">
              <a:rPr lang="en-GB" smtClean="0"/>
              <a:t>03/07/2025</a:t>
            </a:fld>
            <a:endParaRPr lang="en-GB"/>
          </a:p>
        </p:txBody>
      </p:sp>
      <p:sp>
        <p:nvSpPr>
          <p:cNvPr id="8" name="Footer Placeholder 7">
            <a:extLst>
              <a:ext uri="{FF2B5EF4-FFF2-40B4-BE49-F238E27FC236}">
                <a16:creationId xmlns:a16="http://schemas.microsoft.com/office/drawing/2014/main" id="{D3F5712E-1E45-6EBA-6ACC-1B9394A215F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D4A4E40-1C07-32BB-3F06-9C429FFCE2B1}"/>
              </a:ext>
            </a:extLst>
          </p:cNvPr>
          <p:cNvSpPr>
            <a:spLocks noGrp="1"/>
          </p:cNvSpPr>
          <p:nvPr>
            <p:ph type="sldNum" sz="quarter" idx="12"/>
          </p:nvPr>
        </p:nvSpPr>
        <p:spPr/>
        <p:txBody>
          <a:bodyPr/>
          <a:lstStyle/>
          <a:p>
            <a:fld id="{2015717C-CCBA-46D3-95B5-EEC0DC291240}" type="slidenum">
              <a:rPr lang="en-GB" smtClean="0"/>
              <a:t>‹#›</a:t>
            </a:fld>
            <a:endParaRPr lang="en-GB"/>
          </a:p>
        </p:txBody>
      </p:sp>
    </p:spTree>
    <p:extLst>
      <p:ext uri="{BB962C8B-B14F-4D97-AF65-F5344CB8AC3E}">
        <p14:creationId xmlns:p14="http://schemas.microsoft.com/office/powerpoint/2010/main" val="22977289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D3CF6-1CC6-D9EC-3191-82C6A0A6633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CB05742-4B92-640E-AFAB-C38F7324E7B6}"/>
              </a:ext>
            </a:extLst>
          </p:cNvPr>
          <p:cNvSpPr>
            <a:spLocks noGrp="1"/>
          </p:cNvSpPr>
          <p:nvPr>
            <p:ph type="dt" sz="half" idx="10"/>
          </p:nvPr>
        </p:nvSpPr>
        <p:spPr/>
        <p:txBody>
          <a:bodyPr/>
          <a:lstStyle/>
          <a:p>
            <a:fld id="{D5583FDE-9003-4CEF-9735-7501F886B9BC}" type="datetimeFigureOut">
              <a:rPr lang="en-GB" smtClean="0"/>
              <a:t>03/07/2025</a:t>
            </a:fld>
            <a:endParaRPr lang="en-GB"/>
          </a:p>
        </p:txBody>
      </p:sp>
      <p:sp>
        <p:nvSpPr>
          <p:cNvPr id="4" name="Footer Placeholder 3">
            <a:extLst>
              <a:ext uri="{FF2B5EF4-FFF2-40B4-BE49-F238E27FC236}">
                <a16:creationId xmlns:a16="http://schemas.microsoft.com/office/drawing/2014/main" id="{4F377C42-2FF7-2286-976F-18A9B45D353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F490AAB-96E8-6FA3-5D28-7426B1EE1054}"/>
              </a:ext>
            </a:extLst>
          </p:cNvPr>
          <p:cNvSpPr>
            <a:spLocks noGrp="1"/>
          </p:cNvSpPr>
          <p:nvPr>
            <p:ph type="sldNum" sz="quarter" idx="12"/>
          </p:nvPr>
        </p:nvSpPr>
        <p:spPr/>
        <p:txBody>
          <a:bodyPr/>
          <a:lstStyle/>
          <a:p>
            <a:fld id="{2015717C-CCBA-46D3-95B5-EEC0DC291240}" type="slidenum">
              <a:rPr lang="en-GB" smtClean="0"/>
              <a:t>‹#›</a:t>
            </a:fld>
            <a:endParaRPr lang="en-GB"/>
          </a:p>
        </p:txBody>
      </p:sp>
    </p:spTree>
    <p:extLst>
      <p:ext uri="{BB962C8B-B14F-4D97-AF65-F5344CB8AC3E}">
        <p14:creationId xmlns:p14="http://schemas.microsoft.com/office/powerpoint/2010/main" val="2087040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6D055A-5B71-9F81-BF64-155FBD9FDE71}"/>
              </a:ext>
            </a:extLst>
          </p:cNvPr>
          <p:cNvSpPr>
            <a:spLocks noGrp="1"/>
          </p:cNvSpPr>
          <p:nvPr>
            <p:ph type="dt" sz="half" idx="10"/>
          </p:nvPr>
        </p:nvSpPr>
        <p:spPr/>
        <p:txBody>
          <a:bodyPr/>
          <a:lstStyle/>
          <a:p>
            <a:fld id="{D5583FDE-9003-4CEF-9735-7501F886B9BC}" type="datetimeFigureOut">
              <a:rPr lang="en-GB" smtClean="0"/>
              <a:t>03/07/2025</a:t>
            </a:fld>
            <a:endParaRPr lang="en-GB"/>
          </a:p>
        </p:txBody>
      </p:sp>
      <p:sp>
        <p:nvSpPr>
          <p:cNvPr id="3" name="Footer Placeholder 2">
            <a:extLst>
              <a:ext uri="{FF2B5EF4-FFF2-40B4-BE49-F238E27FC236}">
                <a16:creationId xmlns:a16="http://schemas.microsoft.com/office/drawing/2014/main" id="{CD0CFC68-52E8-796D-59A9-D765CC38FF1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CC4DB9C-043E-381B-7FE8-13735CC04DAA}"/>
              </a:ext>
            </a:extLst>
          </p:cNvPr>
          <p:cNvSpPr>
            <a:spLocks noGrp="1"/>
          </p:cNvSpPr>
          <p:nvPr>
            <p:ph type="sldNum" sz="quarter" idx="12"/>
          </p:nvPr>
        </p:nvSpPr>
        <p:spPr/>
        <p:txBody>
          <a:bodyPr/>
          <a:lstStyle/>
          <a:p>
            <a:fld id="{2015717C-CCBA-46D3-95B5-EEC0DC291240}" type="slidenum">
              <a:rPr lang="en-GB" smtClean="0"/>
              <a:t>‹#›</a:t>
            </a:fld>
            <a:endParaRPr lang="en-GB"/>
          </a:p>
        </p:txBody>
      </p:sp>
    </p:spTree>
    <p:extLst>
      <p:ext uri="{BB962C8B-B14F-4D97-AF65-F5344CB8AC3E}">
        <p14:creationId xmlns:p14="http://schemas.microsoft.com/office/powerpoint/2010/main" val="3921977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CBE00-CC50-D10F-E70C-ED9A9A4084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17116F1-22C2-3C51-469E-4FAE070FC2F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8E626DA-BD08-4760-E3DA-2B062679D0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8689BD-89DE-65FE-C6F1-C5BA70A0788C}"/>
              </a:ext>
            </a:extLst>
          </p:cNvPr>
          <p:cNvSpPr>
            <a:spLocks noGrp="1"/>
          </p:cNvSpPr>
          <p:nvPr>
            <p:ph type="dt" sz="half" idx="10"/>
          </p:nvPr>
        </p:nvSpPr>
        <p:spPr/>
        <p:txBody>
          <a:bodyPr/>
          <a:lstStyle/>
          <a:p>
            <a:fld id="{D5583FDE-9003-4CEF-9735-7501F886B9BC}" type="datetimeFigureOut">
              <a:rPr lang="en-GB" smtClean="0"/>
              <a:t>03/07/2025</a:t>
            </a:fld>
            <a:endParaRPr lang="en-GB"/>
          </a:p>
        </p:txBody>
      </p:sp>
      <p:sp>
        <p:nvSpPr>
          <p:cNvPr id="6" name="Footer Placeholder 5">
            <a:extLst>
              <a:ext uri="{FF2B5EF4-FFF2-40B4-BE49-F238E27FC236}">
                <a16:creationId xmlns:a16="http://schemas.microsoft.com/office/drawing/2014/main" id="{CADD40F5-6690-A137-3E06-05C7B0ECB29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0700EE1-F108-1473-57BE-CC24002FFEEC}"/>
              </a:ext>
            </a:extLst>
          </p:cNvPr>
          <p:cNvSpPr>
            <a:spLocks noGrp="1"/>
          </p:cNvSpPr>
          <p:nvPr>
            <p:ph type="sldNum" sz="quarter" idx="12"/>
          </p:nvPr>
        </p:nvSpPr>
        <p:spPr/>
        <p:txBody>
          <a:bodyPr/>
          <a:lstStyle/>
          <a:p>
            <a:fld id="{2015717C-CCBA-46D3-95B5-EEC0DC291240}" type="slidenum">
              <a:rPr lang="en-GB" smtClean="0"/>
              <a:t>‹#›</a:t>
            </a:fld>
            <a:endParaRPr lang="en-GB"/>
          </a:p>
        </p:txBody>
      </p:sp>
    </p:spTree>
    <p:extLst>
      <p:ext uri="{BB962C8B-B14F-4D97-AF65-F5344CB8AC3E}">
        <p14:creationId xmlns:p14="http://schemas.microsoft.com/office/powerpoint/2010/main" val="1584459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0E170-A198-CB81-F3A0-92A0E5C9A6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53008D4-1DD0-FAE8-CCA0-326D2BBB98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A4D05ED2-6CAC-A3E2-F82F-D09892A884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FD75DD-AA94-AC10-4A10-B4E2BF28895B}"/>
              </a:ext>
            </a:extLst>
          </p:cNvPr>
          <p:cNvSpPr>
            <a:spLocks noGrp="1"/>
          </p:cNvSpPr>
          <p:nvPr>
            <p:ph type="dt" sz="half" idx="10"/>
          </p:nvPr>
        </p:nvSpPr>
        <p:spPr/>
        <p:txBody>
          <a:bodyPr/>
          <a:lstStyle/>
          <a:p>
            <a:fld id="{D5583FDE-9003-4CEF-9735-7501F886B9BC}" type="datetimeFigureOut">
              <a:rPr lang="en-GB" smtClean="0"/>
              <a:t>03/07/2025</a:t>
            </a:fld>
            <a:endParaRPr lang="en-GB"/>
          </a:p>
        </p:txBody>
      </p:sp>
      <p:sp>
        <p:nvSpPr>
          <p:cNvPr id="6" name="Footer Placeholder 5">
            <a:extLst>
              <a:ext uri="{FF2B5EF4-FFF2-40B4-BE49-F238E27FC236}">
                <a16:creationId xmlns:a16="http://schemas.microsoft.com/office/drawing/2014/main" id="{58CBE549-C4BD-042A-D8F6-A1F2A5AA614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2D3628F-B110-8F71-A2C8-7F30779B1E92}"/>
              </a:ext>
            </a:extLst>
          </p:cNvPr>
          <p:cNvSpPr>
            <a:spLocks noGrp="1"/>
          </p:cNvSpPr>
          <p:nvPr>
            <p:ph type="sldNum" sz="quarter" idx="12"/>
          </p:nvPr>
        </p:nvSpPr>
        <p:spPr/>
        <p:txBody>
          <a:bodyPr/>
          <a:lstStyle/>
          <a:p>
            <a:fld id="{2015717C-CCBA-46D3-95B5-EEC0DC291240}" type="slidenum">
              <a:rPr lang="en-GB" smtClean="0"/>
              <a:t>‹#›</a:t>
            </a:fld>
            <a:endParaRPr lang="en-GB"/>
          </a:p>
        </p:txBody>
      </p:sp>
    </p:spTree>
    <p:extLst>
      <p:ext uri="{BB962C8B-B14F-4D97-AF65-F5344CB8AC3E}">
        <p14:creationId xmlns:p14="http://schemas.microsoft.com/office/powerpoint/2010/main" val="28545265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D208FF-98E8-31E6-0744-EF117DD77C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3DB6D5C-CCB0-59D3-D1FE-7933C49554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C256190-D551-9D4D-0167-D3591A8B3E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5583FDE-9003-4CEF-9735-7501F886B9BC}" type="datetimeFigureOut">
              <a:rPr lang="en-GB" smtClean="0"/>
              <a:t>03/07/2025</a:t>
            </a:fld>
            <a:endParaRPr lang="en-GB"/>
          </a:p>
        </p:txBody>
      </p:sp>
      <p:sp>
        <p:nvSpPr>
          <p:cNvPr id="5" name="Footer Placeholder 4">
            <a:extLst>
              <a:ext uri="{FF2B5EF4-FFF2-40B4-BE49-F238E27FC236}">
                <a16:creationId xmlns:a16="http://schemas.microsoft.com/office/drawing/2014/main" id="{B5AB7646-F5CD-EB86-75FA-41343A0776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BBD41D71-6179-6BBB-2D2B-34048E0529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015717C-CCBA-46D3-95B5-EEC0DC291240}" type="slidenum">
              <a:rPr lang="en-GB" smtClean="0"/>
              <a:t>‹#›</a:t>
            </a:fld>
            <a:endParaRPr lang="en-GB"/>
          </a:p>
        </p:txBody>
      </p:sp>
    </p:spTree>
    <p:extLst>
      <p:ext uri="{BB962C8B-B14F-4D97-AF65-F5344CB8AC3E}">
        <p14:creationId xmlns:p14="http://schemas.microsoft.com/office/powerpoint/2010/main" val="34470846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3.jp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hyperlink" Target="https://www.piqsels.com/en/search?q=cartoon"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hyperlink" Target="https://www.pexels.com/video/woman-unplugging-a-charger-from-an-electric-car-4818262/"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6.jpg"/><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hyperlink" Target="https://pxhere.com/ja/photo/1624222"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7.jpg"/><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hyperlink" Target="https://www.pexels.com/photo/photo-of-an-industrial-factory-emitting-smoke-247763/"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31.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1.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hyperlink" Target="https://www.wallpaperflare.com/red-freight-truck-with-tank-trailer-airbrushing-tractor-scania-wallpaper-qtmzw/download/1920x1080"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1.jpg"/><Relationship Id="rId5" Type="http://schemas.openxmlformats.org/officeDocument/2006/relationships/image" Target="../media/image31.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hyperlink" Target="https://www.rawpixel.com/search/cough"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2.1"/><Relationship Id="rId5" Type="http://schemas.openxmlformats.org/officeDocument/2006/relationships/image" Target="../media/image31.pn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3.jpg"/><Relationship Id="rId5" Type="http://schemas.openxmlformats.org/officeDocument/2006/relationships/image" Target="../media/image31.pn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sv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31.png"/><Relationship Id="rId4" Type="http://schemas.openxmlformats.org/officeDocument/2006/relationships/hyperlink" Target="https://pixabay.com/illustrations/stop-stop-sign-traffic-sign-shield-3334258/"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7.png"/><Relationship Id="rId7"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svg"/><Relationship Id="rId11" Type="http://schemas.openxmlformats.org/officeDocument/2006/relationships/image" Target="../media/image5.jpg"/><Relationship Id="rId5" Type="http://schemas.openxmlformats.org/officeDocument/2006/relationships/image" Target="../media/image9.png"/><Relationship Id="rId10" Type="http://schemas.openxmlformats.org/officeDocument/2006/relationships/image" Target="../media/image12.svg"/><Relationship Id="rId4" Type="http://schemas.openxmlformats.org/officeDocument/2006/relationships/image" Target="../media/image8.svg"/><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hyperlink" Target="https://www.flickr.com/photos/mrbula/3257681978/in/faves-109289926@N07/" TargetMode="External"/><Relationship Id="rId3" Type="http://schemas.openxmlformats.org/officeDocument/2006/relationships/image" Target="../media/image13.jpg"/><Relationship Id="rId7"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www.flickr.com/photos/thomashobbs/96375769" TargetMode="External"/><Relationship Id="rId5" Type="http://schemas.openxmlformats.org/officeDocument/2006/relationships/image" Target="../media/image14.jpg"/><Relationship Id="rId10" Type="http://schemas.openxmlformats.org/officeDocument/2006/relationships/hyperlink" Target="https://creativecommons.org/licenses/by-sa/3.0/" TargetMode="External"/><Relationship Id="rId4" Type="http://schemas.openxmlformats.org/officeDocument/2006/relationships/hyperlink" Target="https://www.flickr.com/photos/67551917@N00/261718673/" TargetMode="External"/><Relationship Id="rId9" Type="http://schemas.openxmlformats.org/officeDocument/2006/relationships/hyperlink" Target="https://creativecommons.org/licenses/by-nc/3.0/"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svg"/><Relationship Id="rId10" Type="http://schemas.openxmlformats.org/officeDocument/2006/relationships/image" Target="../media/image5.jpg"/><Relationship Id="rId4" Type="http://schemas.openxmlformats.org/officeDocument/2006/relationships/image" Target="../media/image18.png"/><Relationship Id="rId9" Type="http://schemas.openxmlformats.org/officeDocument/2006/relationships/image" Target="../media/image23.sv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1A1C4-529D-C62C-F104-E4CEAA8125F0}"/>
              </a:ext>
            </a:extLst>
          </p:cNvPr>
          <p:cNvSpPr>
            <a:spLocks noGrp="1"/>
          </p:cNvSpPr>
          <p:nvPr>
            <p:ph type="ctrTitle"/>
          </p:nvPr>
        </p:nvSpPr>
        <p:spPr>
          <a:xfrm>
            <a:off x="1190759" y="-219766"/>
            <a:ext cx="9144000" cy="2387600"/>
          </a:xfrm>
        </p:spPr>
        <p:txBody>
          <a:bodyPr/>
          <a:lstStyle/>
          <a:p>
            <a:r>
              <a:rPr lang="en-US" dirty="0">
                <a:solidFill>
                  <a:srgbClr val="133F78"/>
                </a:solidFill>
                <a:latin typeface="Neue Haas Grotesk Text Pro" panose="020B0504020202020204" pitchFamily="34" charset="0"/>
              </a:rPr>
              <a:t>Healthy Transport </a:t>
            </a:r>
            <a:endParaRPr lang="en-GB" dirty="0">
              <a:solidFill>
                <a:srgbClr val="133F78"/>
              </a:solidFill>
              <a:latin typeface="Neue Haas Grotesk Text Pro" panose="020B0504020202020204" pitchFamily="34" charset="0"/>
            </a:endParaRPr>
          </a:p>
        </p:txBody>
      </p:sp>
      <p:sp>
        <p:nvSpPr>
          <p:cNvPr id="3" name="Subtitle 2">
            <a:extLst>
              <a:ext uri="{FF2B5EF4-FFF2-40B4-BE49-F238E27FC236}">
                <a16:creationId xmlns:a16="http://schemas.microsoft.com/office/drawing/2014/main" id="{E6F84044-4BB1-4C04-F52C-B133ED15AC0A}"/>
              </a:ext>
            </a:extLst>
          </p:cNvPr>
          <p:cNvSpPr>
            <a:spLocks noGrp="1"/>
          </p:cNvSpPr>
          <p:nvPr>
            <p:ph type="subTitle" idx="1"/>
          </p:nvPr>
        </p:nvSpPr>
        <p:spPr>
          <a:xfrm>
            <a:off x="1190759" y="2259909"/>
            <a:ext cx="9144000" cy="1655762"/>
          </a:xfrm>
        </p:spPr>
        <p:txBody>
          <a:bodyPr>
            <a:normAutofit/>
          </a:bodyPr>
          <a:lstStyle/>
          <a:p>
            <a:r>
              <a:rPr lang="en-US" sz="3200" dirty="0">
                <a:solidFill>
                  <a:srgbClr val="7030A0"/>
                </a:solidFill>
                <a:latin typeface="Neue Haas Grotesk Text Pro" panose="020B0504020202020204" pitchFamily="34" charset="0"/>
              </a:rPr>
              <a:t>Unit 1</a:t>
            </a:r>
            <a:endParaRPr lang="en-GB" sz="3200" dirty="0">
              <a:solidFill>
                <a:srgbClr val="7030A0"/>
              </a:solidFill>
              <a:latin typeface="Neue Haas Grotesk Text Pro" panose="020B0504020202020204" pitchFamily="34" charset="0"/>
            </a:endParaRPr>
          </a:p>
        </p:txBody>
      </p:sp>
      <p:pic>
        <p:nvPicPr>
          <p:cNvPr id="4" name="Picture 3" descr="A screenshot of a website&#10;&#10;Description automatically generated">
            <a:extLst>
              <a:ext uri="{FF2B5EF4-FFF2-40B4-BE49-F238E27FC236}">
                <a16:creationId xmlns:a16="http://schemas.microsoft.com/office/drawing/2014/main" id="{D0A0215D-A17F-441E-F614-F4B0DD8C99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07109"/>
            <a:ext cx="12203560" cy="3050891"/>
          </a:xfrm>
          <a:prstGeom prst="rect">
            <a:avLst/>
          </a:prstGeom>
        </p:spPr>
      </p:pic>
    </p:spTree>
    <p:extLst>
      <p:ext uri="{BB962C8B-B14F-4D97-AF65-F5344CB8AC3E}">
        <p14:creationId xmlns:p14="http://schemas.microsoft.com/office/powerpoint/2010/main" val="24245324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6DACC-FCDF-0998-BA72-A2600E577EC5}"/>
              </a:ext>
            </a:extLst>
          </p:cNvPr>
          <p:cNvSpPr>
            <a:spLocks noGrp="1"/>
          </p:cNvSpPr>
          <p:nvPr>
            <p:ph type="title"/>
          </p:nvPr>
        </p:nvSpPr>
        <p:spPr>
          <a:xfrm>
            <a:off x="645064" y="525982"/>
            <a:ext cx="4282983" cy="1200361"/>
          </a:xfrm>
        </p:spPr>
        <p:txBody>
          <a:bodyPr vert="horz" lIns="91440" tIns="45720" rIns="91440" bIns="45720" rtlCol="0" anchor="b">
            <a:normAutofit/>
          </a:bodyPr>
          <a:lstStyle/>
          <a:p>
            <a:r>
              <a:rPr lang="en-US" sz="2500" kern="1200">
                <a:solidFill>
                  <a:schemeClr val="tx1"/>
                </a:solidFill>
                <a:latin typeface="+mj-lt"/>
                <a:ea typeface="+mj-ea"/>
                <a:cs typeface="+mj-cs"/>
              </a:rPr>
              <a:t>Breathing In</a:t>
            </a:r>
            <a:br>
              <a:rPr lang="en-US" sz="2500" kern="1200">
                <a:solidFill>
                  <a:schemeClr val="tx1"/>
                </a:solidFill>
                <a:latin typeface="+mj-lt"/>
                <a:ea typeface="+mj-ea"/>
                <a:cs typeface="+mj-cs"/>
              </a:rPr>
            </a:br>
            <a:br>
              <a:rPr lang="en-US" sz="2500" kern="1200">
                <a:solidFill>
                  <a:schemeClr val="tx1"/>
                </a:solidFill>
                <a:latin typeface="+mj-lt"/>
                <a:ea typeface="+mj-ea"/>
                <a:cs typeface="+mj-cs"/>
              </a:rPr>
            </a:br>
            <a:endParaRPr lang="en-US" sz="2500" kern="1200">
              <a:solidFill>
                <a:schemeClr val="tx1"/>
              </a:solidFill>
              <a:latin typeface="+mj-lt"/>
              <a:ea typeface="+mj-ea"/>
              <a:cs typeface="+mj-cs"/>
            </a:endParaRPr>
          </a:p>
        </p:txBody>
      </p:sp>
      <p:sp>
        <p:nvSpPr>
          <p:cNvPr id="7" name="TextBox 6">
            <a:extLst>
              <a:ext uri="{FF2B5EF4-FFF2-40B4-BE49-F238E27FC236}">
                <a16:creationId xmlns:a16="http://schemas.microsoft.com/office/drawing/2014/main" id="{9C45D18E-3FCF-3621-24F8-CE857A2D4AE2}"/>
              </a:ext>
            </a:extLst>
          </p:cNvPr>
          <p:cNvSpPr txBox="1"/>
          <p:nvPr/>
        </p:nvSpPr>
        <p:spPr>
          <a:xfrm>
            <a:off x="645066" y="2031101"/>
            <a:ext cx="4282984" cy="3511943"/>
          </a:xfrm>
          <a:prstGeom prst="rect">
            <a:avLst/>
          </a:prstGeom>
        </p:spPr>
        <p:txBody>
          <a:bodyPr vert="horz" lIns="91440" tIns="45720" rIns="91440" bIns="45720" rtlCol="0" anchor="ctr">
            <a:normAutofit/>
          </a:bodyPr>
          <a:lstStyle/>
          <a:p>
            <a:pPr marL="285750" indent="-228600">
              <a:lnSpc>
                <a:spcPct val="90000"/>
              </a:lnSpc>
              <a:spcAft>
                <a:spcPts val="600"/>
              </a:spcAft>
              <a:buFont typeface="Arial" panose="020B0604020202020204" pitchFamily="34" charset="0"/>
              <a:buChar char="•"/>
            </a:pPr>
            <a:r>
              <a:rPr lang="en-US" dirty="0"/>
              <a:t>Oxygen goes in</a:t>
            </a:r>
          </a:p>
          <a:p>
            <a:pPr marL="285750" indent="-228600">
              <a:lnSpc>
                <a:spcPct val="90000"/>
              </a:lnSpc>
              <a:spcAft>
                <a:spcPts val="600"/>
              </a:spcAft>
              <a:buFont typeface="Arial" panose="020B0604020202020204" pitchFamily="34" charset="0"/>
              <a:buChar char="•"/>
            </a:pPr>
            <a:r>
              <a:rPr lang="en-US" dirty="0"/>
              <a:t>Chest moves out</a:t>
            </a:r>
          </a:p>
          <a:p>
            <a:pPr marL="285750" indent="-228600">
              <a:lnSpc>
                <a:spcPct val="90000"/>
              </a:lnSpc>
              <a:spcAft>
                <a:spcPts val="600"/>
              </a:spcAft>
              <a:buFont typeface="Arial" panose="020B0604020202020204" pitchFamily="34" charset="0"/>
              <a:buChar char="•"/>
            </a:pPr>
            <a:r>
              <a:rPr lang="en-US" dirty="0"/>
              <a:t>Diaphragm moves down </a:t>
            </a:r>
          </a:p>
        </p:txBody>
      </p:sp>
      <p:pic>
        <p:nvPicPr>
          <p:cNvPr id="4" name="Picture 3" descr="A diagram of a person's lungs&#10;&#10;Description automatically generated">
            <a:extLst>
              <a:ext uri="{FF2B5EF4-FFF2-40B4-BE49-F238E27FC236}">
                <a16:creationId xmlns:a16="http://schemas.microsoft.com/office/drawing/2014/main" id="{722E230B-3DA8-7A76-06F4-483EA368E6A3}"/>
              </a:ext>
            </a:extLst>
          </p:cNvPr>
          <p:cNvPicPr>
            <a:picLocks noChangeAspect="1"/>
          </p:cNvPicPr>
          <p:nvPr/>
        </p:nvPicPr>
        <p:blipFill rotWithShape="1">
          <a:blip r:embed="rId3">
            <a:extLst>
              <a:ext uri="{28A0092B-C50C-407E-A947-70E740481C1C}">
                <a14:useLocalDpi xmlns:a14="http://schemas.microsoft.com/office/drawing/2010/main" val="0"/>
              </a:ext>
            </a:extLst>
          </a:blip>
          <a:srcRect l="18283" t="8299" r="22164" b="6806"/>
          <a:stretch/>
        </p:blipFill>
        <p:spPr>
          <a:xfrm>
            <a:off x="6481279" y="313420"/>
            <a:ext cx="4715041" cy="5871935"/>
          </a:xfrm>
          <a:prstGeom prst="rect">
            <a:avLst/>
          </a:prstGeom>
        </p:spPr>
      </p:pic>
      <p:pic>
        <p:nvPicPr>
          <p:cNvPr id="3" name="Picture 2" descr="A logo for a health organization&#10;&#10;Description automatically generated">
            <a:extLst>
              <a:ext uri="{FF2B5EF4-FFF2-40B4-BE49-F238E27FC236}">
                <a16:creationId xmlns:a16="http://schemas.microsoft.com/office/drawing/2014/main" id="{DFE0D3B8-7581-E775-0DC0-EDAB272B65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99236" y="122959"/>
            <a:ext cx="647700" cy="647700"/>
          </a:xfrm>
          <a:prstGeom prst="rect">
            <a:avLst/>
          </a:prstGeom>
        </p:spPr>
      </p:pic>
    </p:spTree>
    <p:extLst>
      <p:ext uri="{BB962C8B-B14F-4D97-AF65-F5344CB8AC3E}">
        <p14:creationId xmlns:p14="http://schemas.microsoft.com/office/powerpoint/2010/main" val="16311936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6DACC-FCDF-0998-BA72-A2600E577EC5}"/>
              </a:ext>
            </a:extLst>
          </p:cNvPr>
          <p:cNvSpPr>
            <a:spLocks noGrp="1"/>
          </p:cNvSpPr>
          <p:nvPr>
            <p:ph type="title"/>
          </p:nvPr>
        </p:nvSpPr>
        <p:spPr>
          <a:xfrm>
            <a:off x="645064" y="525982"/>
            <a:ext cx="4282983" cy="1200361"/>
          </a:xfrm>
        </p:spPr>
        <p:txBody>
          <a:bodyPr vert="horz" lIns="91440" tIns="45720" rIns="91440" bIns="45720" rtlCol="0" anchor="b">
            <a:normAutofit/>
          </a:bodyPr>
          <a:lstStyle/>
          <a:p>
            <a:r>
              <a:rPr lang="en-US" sz="3600"/>
              <a:t>Breathing Out</a:t>
            </a:r>
          </a:p>
        </p:txBody>
      </p:sp>
      <p:sp>
        <p:nvSpPr>
          <p:cNvPr id="6" name="TextBox 5">
            <a:extLst>
              <a:ext uri="{FF2B5EF4-FFF2-40B4-BE49-F238E27FC236}">
                <a16:creationId xmlns:a16="http://schemas.microsoft.com/office/drawing/2014/main" id="{DC7CACD3-6D6F-2C01-99FF-A85D55C8F56C}"/>
              </a:ext>
            </a:extLst>
          </p:cNvPr>
          <p:cNvSpPr txBox="1"/>
          <p:nvPr/>
        </p:nvSpPr>
        <p:spPr>
          <a:xfrm>
            <a:off x="645066" y="2031101"/>
            <a:ext cx="4282984" cy="3511943"/>
          </a:xfrm>
          <a:prstGeom prst="rect">
            <a:avLst/>
          </a:prstGeom>
        </p:spPr>
        <p:txBody>
          <a:bodyPr vert="horz" lIns="91440" tIns="45720" rIns="91440" bIns="45720" rtlCol="0" anchor="ctr">
            <a:normAutofit/>
          </a:bodyPr>
          <a:lstStyle/>
          <a:p>
            <a:pPr marL="285750" indent="-228600">
              <a:lnSpc>
                <a:spcPct val="90000"/>
              </a:lnSpc>
              <a:spcAft>
                <a:spcPts val="600"/>
              </a:spcAft>
              <a:buFont typeface="Arial" panose="020B0604020202020204" pitchFamily="34" charset="0"/>
              <a:buChar char="•"/>
            </a:pPr>
            <a:r>
              <a:rPr lang="en-US"/>
              <a:t>Carbon Dioxide goes out</a:t>
            </a:r>
          </a:p>
          <a:p>
            <a:pPr marL="285750" indent="-228600">
              <a:lnSpc>
                <a:spcPct val="90000"/>
              </a:lnSpc>
              <a:spcAft>
                <a:spcPts val="600"/>
              </a:spcAft>
              <a:buFont typeface="Arial" panose="020B0604020202020204" pitchFamily="34" charset="0"/>
              <a:buChar char="•"/>
            </a:pPr>
            <a:r>
              <a:rPr lang="en-US"/>
              <a:t>Chest moves in</a:t>
            </a:r>
          </a:p>
          <a:p>
            <a:pPr marL="285750" indent="-228600">
              <a:lnSpc>
                <a:spcPct val="90000"/>
              </a:lnSpc>
              <a:spcAft>
                <a:spcPts val="600"/>
              </a:spcAft>
              <a:buFont typeface="Arial" panose="020B0604020202020204" pitchFamily="34" charset="0"/>
              <a:buChar char="•"/>
            </a:pPr>
            <a:r>
              <a:rPr lang="en-US"/>
              <a:t>Diaphragm moves up</a:t>
            </a:r>
          </a:p>
        </p:txBody>
      </p:sp>
      <p:pic>
        <p:nvPicPr>
          <p:cNvPr id="7" name="Picture 6" descr="A diagram of a person's lungs&#10;&#10;Description automatically generated">
            <a:extLst>
              <a:ext uri="{FF2B5EF4-FFF2-40B4-BE49-F238E27FC236}">
                <a16:creationId xmlns:a16="http://schemas.microsoft.com/office/drawing/2014/main" id="{0FFCFD94-2CA5-FA1F-E9A1-BA77E7B2FE65}"/>
              </a:ext>
            </a:extLst>
          </p:cNvPr>
          <p:cNvPicPr>
            <a:picLocks noChangeAspect="1"/>
          </p:cNvPicPr>
          <p:nvPr/>
        </p:nvPicPr>
        <p:blipFill rotWithShape="1">
          <a:blip r:embed="rId3">
            <a:extLst>
              <a:ext uri="{28A0092B-C50C-407E-A947-70E740481C1C}">
                <a14:useLocalDpi xmlns:a14="http://schemas.microsoft.com/office/drawing/2010/main" val="0"/>
              </a:ext>
            </a:extLst>
          </a:blip>
          <a:srcRect l="16005" t="3909" r="17607" b="9158"/>
          <a:stretch/>
        </p:blipFill>
        <p:spPr>
          <a:xfrm>
            <a:off x="6445785" y="132829"/>
            <a:ext cx="4686987" cy="6137342"/>
          </a:xfrm>
          <a:prstGeom prst="rect">
            <a:avLst/>
          </a:prstGeom>
        </p:spPr>
      </p:pic>
      <p:sp>
        <p:nvSpPr>
          <p:cNvPr id="3" name="Rectangle 1">
            <a:extLst>
              <a:ext uri="{FF2B5EF4-FFF2-40B4-BE49-F238E27FC236}">
                <a16:creationId xmlns:a16="http://schemas.microsoft.com/office/drawing/2014/main" id="{80D1CA16-EB0B-72F3-A763-8D84A2C819DE}"/>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4" name="Picture 3" descr="A logo for a health organization&#10;&#10;Description automatically generated">
            <a:extLst>
              <a:ext uri="{FF2B5EF4-FFF2-40B4-BE49-F238E27FC236}">
                <a16:creationId xmlns:a16="http://schemas.microsoft.com/office/drawing/2014/main" id="{E5AB0C48-AF20-5FBE-FA65-8DFBF4F37D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87745" y="132829"/>
            <a:ext cx="647700" cy="647700"/>
          </a:xfrm>
          <a:prstGeom prst="rect">
            <a:avLst/>
          </a:prstGeom>
        </p:spPr>
      </p:pic>
    </p:spTree>
    <p:extLst>
      <p:ext uri="{BB962C8B-B14F-4D97-AF65-F5344CB8AC3E}">
        <p14:creationId xmlns:p14="http://schemas.microsoft.com/office/powerpoint/2010/main" val="9433153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22D7A-9167-1134-2665-FC75898DD9CC}"/>
              </a:ext>
            </a:extLst>
          </p:cNvPr>
          <p:cNvSpPr>
            <a:spLocks noGrp="1"/>
          </p:cNvSpPr>
          <p:nvPr>
            <p:ph type="title"/>
          </p:nvPr>
        </p:nvSpPr>
        <p:spPr>
          <a:xfrm>
            <a:off x="838200" y="4794885"/>
            <a:ext cx="10515600" cy="1325563"/>
          </a:xfrm>
        </p:spPr>
        <p:txBody>
          <a:bodyPr/>
          <a:lstStyle/>
          <a:p>
            <a:r>
              <a:rPr lang="en-GB" dirty="0"/>
              <a:t>Air Pollution gets inside side our lungs, making it harder to breath and can cause damage.</a:t>
            </a:r>
          </a:p>
        </p:txBody>
      </p:sp>
      <p:pic>
        <p:nvPicPr>
          <p:cNvPr id="5" name="Picture 4" descr="A cartoon of a child with a sick expression&#10;&#10;Description automatically generated">
            <a:extLst>
              <a:ext uri="{FF2B5EF4-FFF2-40B4-BE49-F238E27FC236}">
                <a16:creationId xmlns:a16="http://schemas.microsoft.com/office/drawing/2014/main" id="{CFF13C87-D332-E10D-94D0-F3AF64F1958D}"/>
              </a:ext>
            </a:extLst>
          </p:cNvPr>
          <p:cNvPicPr>
            <a:picLocks noChangeAspect="1"/>
          </p:cNvPicPr>
          <p:nvPr/>
        </p:nvPicPr>
        <p:blipFill rotWithShape="1">
          <a:blip r:embed="rId3">
            <a:extLst>
              <a:ext uri="{28A0092B-C50C-407E-A947-70E740481C1C}">
                <a14:useLocalDpi xmlns:a14="http://schemas.microsoft.com/office/drawing/2010/main" val="0"/>
              </a:ext>
            </a:extLst>
          </a:blip>
          <a:srcRect l="15894" t="8248" r="14411" b="7970"/>
          <a:stretch/>
        </p:blipFill>
        <p:spPr>
          <a:xfrm>
            <a:off x="4226560" y="1"/>
            <a:ext cx="3820160" cy="4592320"/>
          </a:xfrm>
          <a:prstGeom prst="rect">
            <a:avLst/>
          </a:prstGeom>
        </p:spPr>
      </p:pic>
      <p:pic>
        <p:nvPicPr>
          <p:cNvPr id="3" name="Picture 2" descr="A logo for a health organization&#10;&#10;Description automatically generated">
            <a:extLst>
              <a:ext uri="{FF2B5EF4-FFF2-40B4-BE49-F238E27FC236}">
                <a16:creationId xmlns:a16="http://schemas.microsoft.com/office/drawing/2014/main" id="{CB947BC7-FD30-A248-B872-9198BD32A5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85814" y="110634"/>
            <a:ext cx="647700" cy="647700"/>
          </a:xfrm>
          <a:prstGeom prst="rect">
            <a:avLst/>
          </a:prstGeom>
        </p:spPr>
      </p:pic>
    </p:spTree>
    <p:extLst>
      <p:ext uri="{BB962C8B-B14F-4D97-AF65-F5344CB8AC3E}">
        <p14:creationId xmlns:p14="http://schemas.microsoft.com/office/powerpoint/2010/main" val="6045646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diagram of a human lungs&#10;&#10;Description automatically generated">
            <a:extLst>
              <a:ext uri="{FF2B5EF4-FFF2-40B4-BE49-F238E27FC236}">
                <a16:creationId xmlns:a16="http://schemas.microsoft.com/office/drawing/2014/main" id="{72EFA87E-F2EF-DD94-56D5-E3A90A36061E}"/>
              </a:ext>
            </a:extLst>
          </p:cNvPr>
          <p:cNvPicPr>
            <a:picLocks noChangeAspect="1"/>
          </p:cNvPicPr>
          <p:nvPr/>
        </p:nvPicPr>
        <p:blipFill rotWithShape="1">
          <a:blip r:embed="rId3">
            <a:extLst>
              <a:ext uri="{28A0092B-C50C-407E-A947-70E740481C1C}">
                <a14:useLocalDpi xmlns:a14="http://schemas.microsoft.com/office/drawing/2010/main" val="0"/>
              </a:ext>
            </a:extLst>
          </a:blip>
          <a:srcRect b="25037"/>
          <a:stretch/>
        </p:blipFill>
        <p:spPr>
          <a:xfrm>
            <a:off x="2380122" y="643466"/>
            <a:ext cx="7431755" cy="5571067"/>
          </a:xfrm>
          <a:prstGeom prst="rect">
            <a:avLst/>
          </a:prstGeom>
        </p:spPr>
      </p:pic>
      <p:pic>
        <p:nvPicPr>
          <p:cNvPr id="2" name="Picture 1" descr="A logo for a health organization&#10;&#10;Description automatically generated">
            <a:extLst>
              <a:ext uri="{FF2B5EF4-FFF2-40B4-BE49-F238E27FC236}">
                <a16:creationId xmlns:a16="http://schemas.microsoft.com/office/drawing/2014/main" id="{1E79CA30-F0E1-5C83-AEDF-DBAC24CF49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5031" y="185305"/>
            <a:ext cx="647700" cy="647700"/>
          </a:xfrm>
          <a:prstGeom prst="rect">
            <a:avLst/>
          </a:prstGeom>
        </p:spPr>
      </p:pic>
    </p:spTree>
    <p:extLst>
      <p:ext uri="{BB962C8B-B14F-4D97-AF65-F5344CB8AC3E}">
        <p14:creationId xmlns:p14="http://schemas.microsoft.com/office/powerpoint/2010/main" val="392587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081F1-6D7D-A5F7-32D7-61CEDB27023B}"/>
              </a:ext>
            </a:extLst>
          </p:cNvPr>
          <p:cNvSpPr>
            <a:spLocks noGrp="1"/>
          </p:cNvSpPr>
          <p:nvPr>
            <p:ph type="title"/>
          </p:nvPr>
        </p:nvSpPr>
        <p:spPr>
          <a:xfrm>
            <a:off x="3302430" y="2534888"/>
            <a:ext cx="4989163" cy="1325563"/>
          </a:xfrm>
        </p:spPr>
        <p:txBody>
          <a:bodyPr/>
          <a:lstStyle/>
          <a:p>
            <a:r>
              <a:rPr lang="en-US" dirty="0"/>
              <a:t>Pollution Particle Tag</a:t>
            </a:r>
            <a:endParaRPr lang="en-GB" dirty="0"/>
          </a:p>
        </p:txBody>
      </p:sp>
      <p:sp>
        <p:nvSpPr>
          <p:cNvPr id="4" name="TextBox 3">
            <a:extLst>
              <a:ext uri="{FF2B5EF4-FFF2-40B4-BE49-F238E27FC236}">
                <a16:creationId xmlns:a16="http://schemas.microsoft.com/office/drawing/2014/main" id="{8873B364-010B-00F8-2902-901F295DEEC2}"/>
              </a:ext>
            </a:extLst>
          </p:cNvPr>
          <p:cNvSpPr txBox="1"/>
          <p:nvPr/>
        </p:nvSpPr>
        <p:spPr>
          <a:xfrm>
            <a:off x="480446" y="480448"/>
            <a:ext cx="7873139" cy="1323439"/>
          </a:xfrm>
          <a:prstGeom prst="rect">
            <a:avLst/>
          </a:prstGeom>
          <a:solidFill>
            <a:srgbClr val="7030A0"/>
          </a:solidFill>
          <a:ln>
            <a:solidFill>
              <a:schemeClr val="bg1"/>
            </a:solidFill>
          </a:ln>
        </p:spPr>
        <p:txBody>
          <a:bodyPr wrap="square" rtlCol="0">
            <a:spAutoFit/>
          </a:bodyPr>
          <a:lstStyle/>
          <a:p>
            <a:r>
              <a:rPr lang="en-US" sz="4000" dirty="0">
                <a:solidFill>
                  <a:schemeClr val="bg1"/>
                </a:solidFill>
              </a:rPr>
              <a:t>Air Pollution: Learning Activity A Option 1</a:t>
            </a:r>
            <a:endParaRPr lang="en-US" dirty="0">
              <a:solidFill>
                <a:schemeClr val="bg1"/>
              </a:solidFill>
            </a:endParaRPr>
          </a:p>
        </p:txBody>
      </p:sp>
      <p:pic>
        <p:nvPicPr>
          <p:cNvPr id="3" name="Picture 2" descr="A logo for a health organization&#10;&#10;Description automatically generated">
            <a:extLst>
              <a:ext uri="{FF2B5EF4-FFF2-40B4-BE49-F238E27FC236}">
                <a16:creationId xmlns:a16="http://schemas.microsoft.com/office/drawing/2014/main" id="{2AE1305B-F35C-FFAD-F856-E9E456A139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65031" y="156598"/>
            <a:ext cx="647700" cy="647700"/>
          </a:xfrm>
          <a:prstGeom prst="rect">
            <a:avLst/>
          </a:prstGeom>
        </p:spPr>
      </p:pic>
    </p:spTree>
    <p:extLst>
      <p:ext uri="{BB962C8B-B14F-4D97-AF65-F5344CB8AC3E}">
        <p14:creationId xmlns:p14="http://schemas.microsoft.com/office/powerpoint/2010/main" val="14353180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709AF-FB3D-EF6D-F336-B9E641DB15F5}"/>
              </a:ext>
            </a:extLst>
          </p:cNvPr>
          <p:cNvSpPr>
            <a:spLocks noGrp="1"/>
          </p:cNvSpPr>
          <p:nvPr>
            <p:ph type="ctrTitle"/>
          </p:nvPr>
        </p:nvSpPr>
        <p:spPr>
          <a:xfrm>
            <a:off x="1524000" y="2235200"/>
            <a:ext cx="9144000" cy="2387600"/>
          </a:xfrm>
        </p:spPr>
        <p:txBody>
          <a:bodyPr/>
          <a:lstStyle/>
          <a:p>
            <a:r>
              <a:rPr lang="en-US" dirty="0"/>
              <a:t>Source, Solution or Health Effect </a:t>
            </a:r>
            <a:endParaRPr lang="en-GB" dirty="0"/>
          </a:p>
        </p:txBody>
      </p:sp>
      <p:sp>
        <p:nvSpPr>
          <p:cNvPr id="4" name="TextBox 3">
            <a:extLst>
              <a:ext uri="{FF2B5EF4-FFF2-40B4-BE49-F238E27FC236}">
                <a16:creationId xmlns:a16="http://schemas.microsoft.com/office/drawing/2014/main" id="{C42B1F93-1CE3-5B3F-4F08-108A0E22A792}"/>
              </a:ext>
            </a:extLst>
          </p:cNvPr>
          <p:cNvSpPr txBox="1"/>
          <p:nvPr/>
        </p:nvSpPr>
        <p:spPr>
          <a:xfrm>
            <a:off x="480446" y="480448"/>
            <a:ext cx="7873139" cy="1323439"/>
          </a:xfrm>
          <a:prstGeom prst="rect">
            <a:avLst/>
          </a:prstGeom>
          <a:solidFill>
            <a:srgbClr val="7030A0"/>
          </a:solidFill>
          <a:ln>
            <a:solidFill>
              <a:schemeClr val="bg1"/>
            </a:solidFill>
          </a:ln>
        </p:spPr>
        <p:txBody>
          <a:bodyPr wrap="square" rtlCol="0">
            <a:spAutoFit/>
          </a:bodyPr>
          <a:lstStyle/>
          <a:p>
            <a:r>
              <a:rPr lang="en-US" sz="4000" dirty="0">
                <a:solidFill>
                  <a:schemeClr val="bg1"/>
                </a:solidFill>
              </a:rPr>
              <a:t>Air Pollution: Learning Activity A Option 2</a:t>
            </a:r>
            <a:endParaRPr lang="en-US" dirty="0">
              <a:solidFill>
                <a:schemeClr val="bg1"/>
              </a:solidFill>
            </a:endParaRPr>
          </a:p>
        </p:txBody>
      </p:sp>
      <p:pic>
        <p:nvPicPr>
          <p:cNvPr id="3" name="Picture 2" descr="A logo for a health organization&#10;&#10;Description automatically generated">
            <a:extLst>
              <a:ext uri="{FF2B5EF4-FFF2-40B4-BE49-F238E27FC236}">
                <a16:creationId xmlns:a16="http://schemas.microsoft.com/office/drawing/2014/main" id="{85716790-9A39-EC93-B582-A0254655ED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15969" y="188625"/>
            <a:ext cx="647700" cy="647700"/>
          </a:xfrm>
          <a:prstGeom prst="rect">
            <a:avLst/>
          </a:prstGeom>
        </p:spPr>
      </p:pic>
    </p:spTree>
    <p:extLst>
      <p:ext uri="{BB962C8B-B14F-4D97-AF65-F5344CB8AC3E}">
        <p14:creationId xmlns:p14="http://schemas.microsoft.com/office/powerpoint/2010/main" val="21457756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705947A-415A-2E6C-0616-479EBE92EC73}"/>
              </a:ext>
            </a:extLst>
          </p:cNvPr>
          <p:cNvSpPr txBox="1"/>
          <p:nvPr/>
        </p:nvSpPr>
        <p:spPr>
          <a:xfrm>
            <a:off x="1182998" y="4300701"/>
            <a:ext cx="10724522" cy="1415772"/>
          </a:xfrm>
          <a:prstGeom prst="rect">
            <a:avLst/>
          </a:prstGeom>
          <a:noFill/>
        </p:spPr>
        <p:txBody>
          <a:bodyPr wrap="square" rtlCol="0">
            <a:spAutoFit/>
          </a:bodyPr>
          <a:lstStyle/>
          <a:p>
            <a:endParaRPr lang="en-GB" dirty="0"/>
          </a:p>
          <a:p>
            <a:endParaRPr lang="en-GB" dirty="0"/>
          </a:p>
          <a:p>
            <a:endParaRPr lang="en-GB" dirty="0"/>
          </a:p>
          <a:p>
            <a:r>
              <a:rPr lang="en-GB" sz="3200" dirty="0"/>
              <a:t>Squat			   Jump				Run in Place </a:t>
            </a:r>
            <a:endParaRPr lang="en-GB" dirty="0"/>
          </a:p>
        </p:txBody>
      </p:sp>
      <p:pic>
        <p:nvPicPr>
          <p:cNvPr id="11" name="Picture 10" descr="A black background with white lines&#10;&#10;Description automatically generated">
            <a:extLst>
              <a:ext uri="{FF2B5EF4-FFF2-40B4-BE49-F238E27FC236}">
                <a16:creationId xmlns:a16="http://schemas.microsoft.com/office/drawing/2014/main" id="{672CFABC-533F-4EB0-033A-93EDC9D0C2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2998" y="2655783"/>
            <a:ext cx="1967365" cy="2212853"/>
          </a:xfrm>
          <a:prstGeom prst="rect">
            <a:avLst/>
          </a:prstGeom>
        </p:spPr>
      </p:pic>
      <p:pic>
        <p:nvPicPr>
          <p:cNvPr id="13" name="Picture 12" descr="A black background with a black square&#10;&#10;Description automatically generated with medium confidence">
            <a:extLst>
              <a:ext uri="{FF2B5EF4-FFF2-40B4-BE49-F238E27FC236}">
                <a16:creationId xmlns:a16="http://schemas.microsoft.com/office/drawing/2014/main" id="{5E5E8347-3A39-9BBA-2A5B-630C510154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2275" y="1429045"/>
            <a:ext cx="1642984" cy="3106381"/>
          </a:xfrm>
          <a:prstGeom prst="rect">
            <a:avLst/>
          </a:prstGeom>
        </p:spPr>
      </p:pic>
      <p:pic>
        <p:nvPicPr>
          <p:cNvPr id="15" name="Picture 14" descr="A black background with a black background&#10;&#10;Description automatically generated">
            <a:extLst>
              <a:ext uri="{FF2B5EF4-FFF2-40B4-BE49-F238E27FC236}">
                <a16:creationId xmlns:a16="http://schemas.microsoft.com/office/drawing/2014/main" id="{406C0CBC-DA3D-4447-34E2-666409FF4F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6947" y="1989362"/>
            <a:ext cx="1439637" cy="2879274"/>
          </a:xfrm>
          <a:prstGeom prst="rect">
            <a:avLst/>
          </a:prstGeom>
        </p:spPr>
      </p:pic>
      <p:sp>
        <p:nvSpPr>
          <p:cNvPr id="4" name="Title 3">
            <a:extLst>
              <a:ext uri="{FF2B5EF4-FFF2-40B4-BE49-F238E27FC236}">
                <a16:creationId xmlns:a16="http://schemas.microsoft.com/office/drawing/2014/main" id="{4EF68A62-D5D6-556E-82A9-D6DB5CB07819}"/>
              </a:ext>
            </a:extLst>
          </p:cNvPr>
          <p:cNvSpPr>
            <a:spLocks noGrp="1"/>
          </p:cNvSpPr>
          <p:nvPr>
            <p:ph type="title"/>
          </p:nvPr>
        </p:nvSpPr>
        <p:spPr/>
        <p:txBody>
          <a:bodyPr/>
          <a:lstStyle/>
          <a:p>
            <a:r>
              <a:rPr lang="en-GB" dirty="0"/>
              <a:t>Source			Solution		Health Effect</a:t>
            </a:r>
          </a:p>
        </p:txBody>
      </p:sp>
      <p:pic>
        <p:nvPicPr>
          <p:cNvPr id="2" name="Picture 1" descr="A logo for a health organization&#10;&#10;Description automatically generated">
            <a:extLst>
              <a:ext uri="{FF2B5EF4-FFF2-40B4-BE49-F238E27FC236}">
                <a16:creationId xmlns:a16="http://schemas.microsoft.com/office/drawing/2014/main" id="{C8E337ED-F01A-1AB9-669F-9F73161F47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15969" y="188625"/>
            <a:ext cx="647700" cy="647700"/>
          </a:xfrm>
          <a:prstGeom prst="rect">
            <a:avLst/>
          </a:prstGeom>
        </p:spPr>
      </p:pic>
    </p:spTree>
    <p:extLst>
      <p:ext uri="{BB962C8B-B14F-4D97-AF65-F5344CB8AC3E}">
        <p14:creationId xmlns:p14="http://schemas.microsoft.com/office/powerpoint/2010/main" val="35217727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EB90A-F234-522E-86DA-506EB28AB3C1}"/>
              </a:ext>
            </a:extLst>
          </p:cNvPr>
          <p:cNvSpPr>
            <a:spLocks noGrp="1"/>
          </p:cNvSpPr>
          <p:nvPr>
            <p:ph type="title"/>
          </p:nvPr>
        </p:nvSpPr>
        <p:spPr>
          <a:xfrm>
            <a:off x="421893" y="244144"/>
            <a:ext cx="10515600" cy="1325563"/>
          </a:xfrm>
        </p:spPr>
        <p:txBody>
          <a:bodyPr/>
          <a:lstStyle/>
          <a:p>
            <a:r>
              <a:rPr lang="en-GB" dirty="0"/>
              <a:t>Driving Petrol and Diesel Cars</a:t>
            </a:r>
          </a:p>
        </p:txBody>
      </p:sp>
      <p:sp>
        <p:nvSpPr>
          <p:cNvPr id="8" name="TextBox 7">
            <a:extLst>
              <a:ext uri="{FF2B5EF4-FFF2-40B4-BE49-F238E27FC236}">
                <a16:creationId xmlns:a16="http://schemas.microsoft.com/office/drawing/2014/main" id="{B705947A-415A-2E6C-0616-479EBE92EC73}"/>
              </a:ext>
            </a:extLst>
          </p:cNvPr>
          <p:cNvSpPr txBox="1"/>
          <p:nvPr/>
        </p:nvSpPr>
        <p:spPr>
          <a:xfrm>
            <a:off x="1634467" y="4750745"/>
            <a:ext cx="9303026" cy="1200329"/>
          </a:xfrm>
          <a:prstGeom prst="rect">
            <a:avLst/>
          </a:prstGeom>
          <a:noFill/>
        </p:spPr>
        <p:txBody>
          <a:bodyPr wrap="square" rtlCol="0">
            <a:spAutoFit/>
          </a:bodyPr>
          <a:lstStyle/>
          <a:p>
            <a:endParaRPr lang="en-GB" dirty="0"/>
          </a:p>
          <a:p>
            <a:endParaRPr lang="en-GB" dirty="0"/>
          </a:p>
          <a:p>
            <a:endParaRPr lang="en-GB" dirty="0"/>
          </a:p>
          <a:p>
            <a:r>
              <a:rPr lang="en-GB" dirty="0"/>
              <a:t>Source 				Solution  				Health Effect </a:t>
            </a:r>
          </a:p>
        </p:txBody>
      </p:sp>
      <p:pic>
        <p:nvPicPr>
          <p:cNvPr id="11" name="Picture 10" descr="A black background with white lines&#10;&#10;Description automatically generated">
            <a:extLst>
              <a:ext uri="{FF2B5EF4-FFF2-40B4-BE49-F238E27FC236}">
                <a16:creationId xmlns:a16="http://schemas.microsoft.com/office/drawing/2014/main" id="{672CFABC-533F-4EB0-033A-93EDC9D0C2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1208" y="3622020"/>
            <a:ext cx="1572898" cy="1769164"/>
          </a:xfrm>
          <a:prstGeom prst="rect">
            <a:avLst/>
          </a:prstGeom>
        </p:spPr>
      </p:pic>
      <p:pic>
        <p:nvPicPr>
          <p:cNvPr id="13" name="Picture 12" descr="A black background with a black square&#10;&#10;Description automatically generated with medium confidence">
            <a:extLst>
              <a:ext uri="{FF2B5EF4-FFF2-40B4-BE49-F238E27FC236}">
                <a16:creationId xmlns:a16="http://schemas.microsoft.com/office/drawing/2014/main" id="{5E5E8347-3A39-9BBA-2A5B-630C510154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7416" y="3469274"/>
            <a:ext cx="1016510" cy="1921910"/>
          </a:xfrm>
          <a:prstGeom prst="rect">
            <a:avLst/>
          </a:prstGeom>
        </p:spPr>
      </p:pic>
      <p:pic>
        <p:nvPicPr>
          <p:cNvPr id="15" name="Picture 14" descr="A black background with a black background&#10;&#10;Description automatically generated">
            <a:extLst>
              <a:ext uri="{FF2B5EF4-FFF2-40B4-BE49-F238E27FC236}">
                <a16:creationId xmlns:a16="http://schemas.microsoft.com/office/drawing/2014/main" id="{406C0CBC-DA3D-4447-34E2-666409FF4F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7896" y="3545647"/>
            <a:ext cx="960955" cy="1921910"/>
          </a:xfrm>
          <a:prstGeom prst="rect">
            <a:avLst/>
          </a:prstGeom>
        </p:spPr>
      </p:pic>
      <p:pic>
        <p:nvPicPr>
          <p:cNvPr id="17" name="Picture 16" descr="Compact car parked on street">
            <a:extLst>
              <a:ext uri="{FF2B5EF4-FFF2-40B4-BE49-F238E27FC236}">
                <a16:creationId xmlns:a16="http://schemas.microsoft.com/office/drawing/2014/main" id="{A19D1F59-D58F-37E6-5F26-6BF11A733D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64374" y="519884"/>
            <a:ext cx="4305733" cy="2870489"/>
          </a:xfrm>
          <a:prstGeom prst="rect">
            <a:avLst/>
          </a:prstGeom>
        </p:spPr>
      </p:pic>
      <p:sp>
        <p:nvSpPr>
          <p:cNvPr id="5" name="Oval 4">
            <a:extLst>
              <a:ext uri="{FF2B5EF4-FFF2-40B4-BE49-F238E27FC236}">
                <a16:creationId xmlns:a16="http://schemas.microsoft.com/office/drawing/2014/main" id="{C3C0C457-220F-196B-49F8-31AA1EE4136D}"/>
              </a:ext>
            </a:extLst>
          </p:cNvPr>
          <p:cNvSpPr/>
          <p:nvPr/>
        </p:nvSpPr>
        <p:spPr>
          <a:xfrm>
            <a:off x="718301" y="3237782"/>
            <a:ext cx="2789695" cy="302592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113442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87310-1421-4497-CF71-4C4FE6C81D36}"/>
              </a:ext>
            </a:extLst>
          </p:cNvPr>
          <p:cNvSpPr>
            <a:spLocks noGrp="1"/>
          </p:cNvSpPr>
          <p:nvPr>
            <p:ph type="title"/>
          </p:nvPr>
        </p:nvSpPr>
        <p:spPr/>
        <p:txBody>
          <a:bodyPr/>
          <a:lstStyle/>
          <a:p>
            <a:r>
              <a:rPr lang="en-GB" dirty="0"/>
              <a:t>Public Transportation</a:t>
            </a:r>
          </a:p>
        </p:txBody>
      </p:sp>
      <p:pic>
        <p:nvPicPr>
          <p:cNvPr id="4" name="Picture 3" descr="A black background with white lines&#10;&#10;Description automatically generated">
            <a:extLst>
              <a:ext uri="{FF2B5EF4-FFF2-40B4-BE49-F238E27FC236}">
                <a16:creationId xmlns:a16="http://schemas.microsoft.com/office/drawing/2014/main" id="{1A6ECA36-6BFB-BBCB-982F-D5DF7DC685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1208" y="3622020"/>
            <a:ext cx="1572898" cy="1769164"/>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ABCF2691-7328-CA75-1673-D2C7A3E7D0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7416" y="3469274"/>
            <a:ext cx="1016510" cy="1921910"/>
          </a:xfrm>
          <a:prstGeom prst="rect">
            <a:avLst/>
          </a:prstGeom>
        </p:spPr>
      </p:pic>
      <p:pic>
        <p:nvPicPr>
          <p:cNvPr id="6" name="Picture 5" descr="A black background with a black background&#10;&#10;Description automatically generated">
            <a:extLst>
              <a:ext uri="{FF2B5EF4-FFF2-40B4-BE49-F238E27FC236}">
                <a16:creationId xmlns:a16="http://schemas.microsoft.com/office/drawing/2014/main" id="{2B5B908F-7572-DC37-3936-8D1DEB7BAA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7896" y="3545647"/>
            <a:ext cx="960955" cy="1921910"/>
          </a:xfrm>
          <a:prstGeom prst="rect">
            <a:avLst/>
          </a:prstGeom>
        </p:spPr>
      </p:pic>
      <p:sp>
        <p:nvSpPr>
          <p:cNvPr id="7" name="TextBox 6">
            <a:extLst>
              <a:ext uri="{FF2B5EF4-FFF2-40B4-BE49-F238E27FC236}">
                <a16:creationId xmlns:a16="http://schemas.microsoft.com/office/drawing/2014/main" id="{94DA6934-019C-E6D0-E0BD-047D6E04FD45}"/>
              </a:ext>
            </a:extLst>
          </p:cNvPr>
          <p:cNvSpPr txBox="1"/>
          <p:nvPr/>
        </p:nvSpPr>
        <p:spPr>
          <a:xfrm>
            <a:off x="1634467" y="4750745"/>
            <a:ext cx="9303026" cy="1200329"/>
          </a:xfrm>
          <a:prstGeom prst="rect">
            <a:avLst/>
          </a:prstGeom>
          <a:noFill/>
        </p:spPr>
        <p:txBody>
          <a:bodyPr wrap="square" rtlCol="0">
            <a:spAutoFit/>
          </a:bodyPr>
          <a:lstStyle/>
          <a:p>
            <a:endParaRPr lang="en-GB" dirty="0"/>
          </a:p>
          <a:p>
            <a:endParaRPr lang="en-GB" dirty="0"/>
          </a:p>
          <a:p>
            <a:endParaRPr lang="en-GB" dirty="0"/>
          </a:p>
          <a:p>
            <a:r>
              <a:rPr lang="en-GB" dirty="0"/>
              <a:t>Source 				Solution  				Health Effect </a:t>
            </a:r>
          </a:p>
        </p:txBody>
      </p:sp>
      <p:pic>
        <p:nvPicPr>
          <p:cNvPr id="8" name="Picture 7" descr="A double decker bus on the street&#10;&#10;Description automatically generated">
            <a:extLst>
              <a:ext uri="{FF2B5EF4-FFF2-40B4-BE49-F238E27FC236}">
                <a16:creationId xmlns:a16="http://schemas.microsoft.com/office/drawing/2014/main" id="{7321CF18-C071-8629-2110-AAB7D8DB60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24786" y="66516"/>
            <a:ext cx="4840898" cy="3228274"/>
          </a:xfrm>
          <a:prstGeom prst="rect">
            <a:avLst/>
          </a:prstGeom>
        </p:spPr>
      </p:pic>
      <p:sp>
        <p:nvSpPr>
          <p:cNvPr id="9" name="Oval 8">
            <a:extLst>
              <a:ext uri="{FF2B5EF4-FFF2-40B4-BE49-F238E27FC236}">
                <a16:creationId xmlns:a16="http://schemas.microsoft.com/office/drawing/2014/main" id="{E77E7343-9780-93F3-E5FC-7365290F17B9}"/>
              </a:ext>
            </a:extLst>
          </p:cNvPr>
          <p:cNvSpPr/>
          <p:nvPr/>
        </p:nvSpPr>
        <p:spPr>
          <a:xfrm>
            <a:off x="4413227" y="3237782"/>
            <a:ext cx="2789695" cy="302592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18213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87310-1421-4497-CF71-4C4FE6C81D36}"/>
              </a:ext>
            </a:extLst>
          </p:cNvPr>
          <p:cNvSpPr>
            <a:spLocks noGrp="1"/>
          </p:cNvSpPr>
          <p:nvPr>
            <p:ph type="title"/>
          </p:nvPr>
        </p:nvSpPr>
        <p:spPr>
          <a:xfrm>
            <a:off x="109616" y="141253"/>
            <a:ext cx="10515600" cy="1325563"/>
          </a:xfrm>
        </p:spPr>
        <p:txBody>
          <a:bodyPr/>
          <a:lstStyle/>
          <a:p>
            <a:r>
              <a:rPr lang="en-GB" dirty="0"/>
              <a:t>Natural Disasters </a:t>
            </a:r>
          </a:p>
        </p:txBody>
      </p:sp>
      <p:pic>
        <p:nvPicPr>
          <p:cNvPr id="4" name="Picture 3" descr="A black background with white lines&#10;&#10;Description automatically generated">
            <a:extLst>
              <a:ext uri="{FF2B5EF4-FFF2-40B4-BE49-F238E27FC236}">
                <a16:creationId xmlns:a16="http://schemas.microsoft.com/office/drawing/2014/main" id="{1A6ECA36-6BFB-BBCB-982F-D5DF7DC685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1208" y="3622020"/>
            <a:ext cx="1572898" cy="1769164"/>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ABCF2691-7328-CA75-1673-D2C7A3E7D0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7416" y="3469274"/>
            <a:ext cx="1016510" cy="1921910"/>
          </a:xfrm>
          <a:prstGeom prst="rect">
            <a:avLst/>
          </a:prstGeom>
        </p:spPr>
      </p:pic>
      <p:pic>
        <p:nvPicPr>
          <p:cNvPr id="6" name="Picture 5" descr="A black background with a black background&#10;&#10;Description automatically generated">
            <a:extLst>
              <a:ext uri="{FF2B5EF4-FFF2-40B4-BE49-F238E27FC236}">
                <a16:creationId xmlns:a16="http://schemas.microsoft.com/office/drawing/2014/main" id="{2B5B908F-7572-DC37-3936-8D1DEB7BAA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17896" y="3545647"/>
            <a:ext cx="960955" cy="1921910"/>
          </a:xfrm>
          <a:prstGeom prst="rect">
            <a:avLst/>
          </a:prstGeom>
        </p:spPr>
      </p:pic>
      <p:sp>
        <p:nvSpPr>
          <p:cNvPr id="7" name="TextBox 6">
            <a:extLst>
              <a:ext uri="{FF2B5EF4-FFF2-40B4-BE49-F238E27FC236}">
                <a16:creationId xmlns:a16="http://schemas.microsoft.com/office/drawing/2014/main" id="{94DA6934-019C-E6D0-E0BD-047D6E04FD45}"/>
              </a:ext>
            </a:extLst>
          </p:cNvPr>
          <p:cNvSpPr txBox="1"/>
          <p:nvPr/>
        </p:nvSpPr>
        <p:spPr>
          <a:xfrm>
            <a:off x="1634467" y="4750745"/>
            <a:ext cx="9303026" cy="1200329"/>
          </a:xfrm>
          <a:prstGeom prst="rect">
            <a:avLst/>
          </a:prstGeom>
          <a:noFill/>
        </p:spPr>
        <p:txBody>
          <a:bodyPr wrap="square" rtlCol="0">
            <a:spAutoFit/>
          </a:bodyPr>
          <a:lstStyle/>
          <a:p>
            <a:endParaRPr lang="en-GB" dirty="0"/>
          </a:p>
          <a:p>
            <a:endParaRPr lang="en-GB" dirty="0"/>
          </a:p>
          <a:p>
            <a:endParaRPr lang="en-GB" dirty="0"/>
          </a:p>
          <a:p>
            <a:r>
              <a:rPr lang="en-GB" dirty="0"/>
              <a:t>Source 				Solution  				Health Effect </a:t>
            </a:r>
          </a:p>
        </p:txBody>
      </p:sp>
      <p:pic>
        <p:nvPicPr>
          <p:cNvPr id="14" name="Picture 13" descr="Burning forest and trees">
            <a:extLst>
              <a:ext uri="{FF2B5EF4-FFF2-40B4-BE49-F238E27FC236}">
                <a16:creationId xmlns:a16="http://schemas.microsoft.com/office/drawing/2014/main" id="{B7B8C439-1CEA-061E-CA6B-7687E02B45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79736" y="306398"/>
            <a:ext cx="4447144" cy="2965190"/>
          </a:xfrm>
          <a:prstGeom prst="rect">
            <a:avLst/>
          </a:prstGeom>
        </p:spPr>
      </p:pic>
      <p:sp>
        <p:nvSpPr>
          <p:cNvPr id="3" name="Oval 2">
            <a:extLst>
              <a:ext uri="{FF2B5EF4-FFF2-40B4-BE49-F238E27FC236}">
                <a16:creationId xmlns:a16="http://schemas.microsoft.com/office/drawing/2014/main" id="{C2F312B5-A8A0-B87F-06F5-91C0A78F246A}"/>
              </a:ext>
            </a:extLst>
          </p:cNvPr>
          <p:cNvSpPr/>
          <p:nvPr/>
        </p:nvSpPr>
        <p:spPr>
          <a:xfrm>
            <a:off x="718301" y="3237782"/>
            <a:ext cx="2789695" cy="302592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73982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Video 18" descr="Smoke From Factory">
            <a:extLst>
              <a:ext uri="{FF2B5EF4-FFF2-40B4-BE49-F238E27FC236}">
                <a16:creationId xmlns:a16="http://schemas.microsoft.com/office/drawing/2014/main" id="{033D70C2-706B-1E10-436B-F9B8BA52529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3"/>
          <a:stretch/>
        </p:blipFill>
        <p:spPr>
          <a:xfrm>
            <a:off x="20" y="-22"/>
            <a:ext cx="12191977" cy="6858022"/>
          </a:xfrm>
          <a:prstGeom prst="rect">
            <a:avLst/>
          </a:prstGeom>
        </p:spPr>
      </p:pic>
      <p:sp>
        <p:nvSpPr>
          <p:cNvPr id="2" name="Title 1">
            <a:extLst>
              <a:ext uri="{FF2B5EF4-FFF2-40B4-BE49-F238E27FC236}">
                <a16:creationId xmlns:a16="http://schemas.microsoft.com/office/drawing/2014/main" id="{767F0F58-3FA3-C665-3E5F-DD95BD74A43D}"/>
              </a:ext>
            </a:extLst>
          </p:cNvPr>
          <p:cNvSpPr>
            <a:spLocks noGrp="1"/>
          </p:cNvSpPr>
          <p:nvPr>
            <p:ph type="ctrTitle"/>
          </p:nvPr>
        </p:nvSpPr>
        <p:spPr>
          <a:xfrm>
            <a:off x="643466" y="643467"/>
            <a:ext cx="5452529" cy="3569242"/>
          </a:xfrm>
        </p:spPr>
        <p:txBody>
          <a:bodyPr anchor="t">
            <a:normAutofit/>
          </a:bodyPr>
          <a:lstStyle/>
          <a:p>
            <a:pPr algn="l"/>
            <a:r>
              <a:rPr lang="en-GB" sz="5200" dirty="0">
                <a:solidFill>
                  <a:schemeClr val="bg1"/>
                </a:solidFill>
              </a:rPr>
              <a:t>Unit 1: Air Pollution</a:t>
            </a:r>
          </a:p>
        </p:txBody>
      </p:sp>
      <p:sp>
        <p:nvSpPr>
          <p:cNvPr id="3" name="Subtitle 2">
            <a:extLst>
              <a:ext uri="{FF2B5EF4-FFF2-40B4-BE49-F238E27FC236}">
                <a16:creationId xmlns:a16="http://schemas.microsoft.com/office/drawing/2014/main" id="{1093790F-4EC2-398D-BB36-A4D19F9AF843}"/>
              </a:ext>
            </a:extLst>
          </p:cNvPr>
          <p:cNvSpPr>
            <a:spLocks noGrp="1"/>
          </p:cNvSpPr>
          <p:nvPr>
            <p:ph type="subTitle" idx="1"/>
          </p:nvPr>
        </p:nvSpPr>
        <p:spPr>
          <a:xfrm>
            <a:off x="643466" y="4551037"/>
            <a:ext cx="5449479" cy="1578054"/>
          </a:xfrm>
        </p:spPr>
        <p:txBody>
          <a:bodyPr anchor="b">
            <a:normAutofit/>
          </a:bodyPr>
          <a:lstStyle/>
          <a:p>
            <a:pPr algn="l"/>
            <a:endParaRPr lang="en-GB">
              <a:solidFill>
                <a:srgbClr val="FFFFFF"/>
              </a:solidFill>
            </a:endParaRPr>
          </a:p>
        </p:txBody>
      </p:sp>
    </p:spTree>
    <p:extLst>
      <p:ext uri="{BB962C8B-B14F-4D97-AF65-F5344CB8AC3E}">
        <p14:creationId xmlns:p14="http://schemas.microsoft.com/office/powerpoint/2010/main" val="715705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69"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9"/>
                                        </p:tgtEl>
                                      </p:cBhvr>
                                    </p:cmd>
                                  </p:childTnLst>
                                </p:cTn>
                              </p:par>
                            </p:childTnLst>
                          </p:cTn>
                        </p:par>
                      </p:childTnLst>
                    </p:cTn>
                  </p:par>
                </p:childTnLst>
              </p:cTn>
              <p:nextCondLst>
                <p:cond evt="onClick" delay="0">
                  <p:tgtEl>
                    <p:spTgt spid="19"/>
                  </p:tgtEl>
                </p:cond>
              </p:nextCondLst>
            </p:seq>
            <p:video>
              <p:cMediaNode mute="1">
                <p:cTn id="12" repeatCount="indefinite" fill="hold" display="0">
                  <p:stCondLst>
                    <p:cond delay="indefinite"/>
                  </p:stCondLst>
                </p:cTn>
                <p:tgtEl>
                  <p:spTgt spid="19"/>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87310-1421-4497-CF71-4C4FE6C81D36}"/>
              </a:ext>
            </a:extLst>
          </p:cNvPr>
          <p:cNvSpPr>
            <a:spLocks noGrp="1"/>
          </p:cNvSpPr>
          <p:nvPr>
            <p:ph type="title"/>
          </p:nvPr>
        </p:nvSpPr>
        <p:spPr>
          <a:xfrm>
            <a:off x="421893" y="145029"/>
            <a:ext cx="10515600" cy="1325563"/>
          </a:xfrm>
        </p:spPr>
        <p:txBody>
          <a:bodyPr/>
          <a:lstStyle/>
          <a:p>
            <a:r>
              <a:rPr lang="en-GB" dirty="0"/>
              <a:t>Make Asthma Worse</a:t>
            </a:r>
          </a:p>
        </p:txBody>
      </p:sp>
      <p:pic>
        <p:nvPicPr>
          <p:cNvPr id="4" name="Picture 3" descr="A black background with white lines&#10;&#10;Description automatically generated">
            <a:extLst>
              <a:ext uri="{FF2B5EF4-FFF2-40B4-BE49-F238E27FC236}">
                <a16:creationId xmlns:a16="http://schemas.microsoft.com/office/drawing/2014/main" id="{1A6ECA36-6BFB-BBCB-982F-D5DF7DC685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1208" y="3622020"/>
            <a:ext cx="1572898" cy="1769164"/>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ABCF2691-7328-CA75-1673-D2C7A3E7D0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7416" y="3469274"/>
            <a:ext cx="1016510" cy="1921910"/>
          </a:xfrm>
          <a:prstGeom prst="rect">
            <a:avLst/>
          </a:prstGeom>
        </p:spPr>
      </p:pic>
      <p:pic>
        <p:nvPicPr>
          <p:cNvPr id="6" name="Picture 5" descr="A black background with a black background&#10;&#10;Description automatically generated">
            <a:extLst>
              <a:ext uri="{FF2B5EF4-FFF2-40B4-BE49-F238E27FC236}">
                <a16:creationId xmlns:a16="http://schemas.microsoft.com/office/drawing/2014/main" id="{2B5B908F-7572-DC37-3936-8D1DEB7BAA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17896" y="3545647"/>
            <a:ext cx="960955" cy="1921910"/>
          </a:xfrm>
          <a:prstGeom prst="rect">
            <a:avLst/>
          </a:prstGeom>
        </p:spPr>
      </p:pic>
      <p:sp>
        <p:nvSpPr>
          <p:cNvPr id="7" name="TextBox 6">
            <a:extLst>
              <a:ext uri="{FF2B5EF4-FFF2-40B4-BE49-F238E27FC236}">
                <a16:creationId xmlns:a16="http://schemas.microsoft.com/office/drawing/2014/main" id="{94DA6934-019C-E6D0-E0BD-047D6E04FD45}"/>
              </a:ext>
            </a:extLst>
          </p:cNvPr>
          <p:cNvSpPr txBox="1"/>
          <p:nvPr/>
        </p:nvSpPr>
        <p:spPr>
          <a:xfrm>
            <a:off x="1634467" y="4750745"/>
            <a:ext cx="9303026" cy="1200329"/>
          </a:xfrm>
          <a:prstGeom prst="rect">
            <a:avLst/>
          </a:prstGeom>
          <a:noFill/>
        </p:spPr>
        <p:txBody>
          <a:bodyPr wrap="square" rtlCol="0">
            <a:spAutoFit/>
          </a:bodyPr>
          <a:lstStyle/>
          <a:p>
            <a:endParaRPr lang="en-GB" dirty="0"/>
          </a:p>
          <a:p>
            <a:endParaRPr lang="en-GB" dirty="0"/>
          </a:p>
          <a:p>
            <a:endParaRPr lang="en-GB" dirty="0"/>
          </a:p>
          <a:p>
            <a:r>
              <a:rPr lang="en-GB" dirty="0"/>
              <a:t>Source 				Solution  				Health Effect </a:t>
            </a:r>
          </a:p>
        </p:txBody>
      </p:sp>
      <p:pic>
        <p:nvPicPr>
          <p:cNvPr id="8" name="Picture 7" descr="A person holding an asthma inhaler&#10;&#10;Description automatically generated">
            <a:extLst>
              <a:ext uri="{FF2B5EF4-FFF2-40B4-BE49-F238E27FC236}">
                <a16:creationId xmlns:a16="http://schemas.microsoft.com/office/drawing/2014/main" id="{5F59ED31-960E-3F31-FA71-467350B2E360}"/>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6575734" y="15439"/>
            <a:ext cx="4658683" cy="3296914"/>
          </a:xfrm>
          <a:prstGeom prst="rect">
            <a:avLst/>
          </a:prstGeom>
        </p:spPr>
      </p:pic>
      <p:sp>
        <p:nvSpPr>
          <p:cNvPr id="3" name="Oval 2">
            <a:extLst>
              <a:ext uri="{FF2B5EF4-FFF2-40B4-BE49-F238E27FC236}">
                <a16:creationId xmlns:a16="http://schemas.microsoft.com/office/drawing/2014/main" id="{9D0AD92F-0ADF-863C-876A-AA3092EB3F90}"/>
              </a:ext>
            </a:extLst>
          </p:cNvPr>
          <p:cNvSpPr/>
          <p:nvPr/>
        </p:nvSpPr>
        <p:spPr>
          <a:xfrm>
            <a:off x="8281057" y="3312353"/>
            <a:ext cx="2789695" cy="302592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18046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87310-1421-4497-CF71-4C4FE6C81D36}"/>
              </a:ext>
            </a:extLst>
          </p:cNvPr>
          <p:cNvSpPr>
            <a:spLocks noGrp="1"/>
          </p:cNvSpPr>
          <p:nvPr>
            <p:ph type="title"/>
          </p:nvPr>
        </p:nvSpPr>
        <p:spPr>
          <a:xfrm>
            <a:off x="421893" y="145029"/>
            <a:ext cx="10515600" cy="1325563"/>
          </a:xfrm>
        </p:spPr>
        <p:txBody>
          <a:bodyPr/>
          <a:lstStyle/>
          <a:p>
            <a:r>
              <a:rPr lang="en-GB" dirty="0"/>
              <a:t>Electric Cars </a:t>
            </a:r>
          </a:p>
        </p:txBody>
      </p:sp>
      <p:pic>
        <p:nvPicPr>
          <p:cNvPr id="4" name="Picture 3" descr="A black background with white lines&#10;&#10;Description automatically generated">
            <a:extLst>
              <a:ext uri="{FF2B5EF4-FFF2-40B4-BE49-F238E27FC236}">
                <a16:creationId xmlns:a16="http://schemas.microsoft.com/office/drawing/2014/main" id="{1A6ECA36-6BFB-BBCB-982F-D5DF7DC685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1208" y="3622020"/>
            <a:ext cx="1572898" cy="1769164"/>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ABCF2691-7328-CA75-1673-D2C7A3E7D0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7416" y="3469274"/>
            <a:ext cx="1016510" cy="1921910"/>
          </a:xfrm>
          <a:prstGeom prst="rect">
            <a:avLst/>
          </a:prstGeom>
        </p:spPr>
      </p:pic>
      <p:pic>
        <p:nvPicPr>
          <p:cNvPr id="6" name="Picture 5" descr="A black background with a black background&#10;&#10;Description automatically generated">
            <a:extLst>
              <a:ext uri="{FF2B5EF4-FFF2-40B4-BE49-F238E27FC236}">
                <a16:creationId xmlns:a16="http://schemas.microsoft.com/office/drawing/2014/main" id="{2B5B908F-7572-DC37-3936-8D1DEB7BAA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17896" y="3545647"/>
            <a:ext cx="960955" cy="1921910"/>
          </a:xfrm>
          <a:prstGeom prst="rect">
            <a:avLst/>
          </a:prstGeom>
        </p:spPr>
      </p:pic>
      <p:sp>
        <p:nvSpPr>
          <p:cNvPr id="7" name="TextBox 6">
            <a:extLst>
              <a:ext uri="{FF2B5EF4-FFF2-40B4-BE49-F238E27FC236}">
                <a16:creationId xmlns:a16="http://schemas.microsoft.com/office/drawing/2014/main" id="{94DA6934-019C-E6D0-E0BD-047D6E04FD45}"/>
              </a:ext>
            </a:extLst>
          </p:cNvPr>
          <p:cNvSpPr txBox="1"/>
          <p:nvPr/>
        </p:nvSpPr>
        <p:spPr>
          <a:xfrm>
            <a:off x="1634467" y="4750745"/>
            <a:ext cx="9303026" cy="1200329"/>
          </a:xfrm>
          <a:prstGeom prst="rect">
            <a:avLst/>
          </a:prstGeom>
          <a:noFill/>
        </p:spPr>
        <p:txBody>
          <a:bodyPr wrap="square" rtlCol="0">
            <a:spAutoFit/>
          </a:bodyPr>
          <a:lstStyle/>
          <a:p>
            <a:endParaRPr lang="en-GB" dirty="0"/>
          </a:p>
          <a:p>
            <a:endParaRPr lang="en-GB" dirty="0"/>
          </a:p>
          <a:p>
            <a:endParaRPr lang="en-GB" dirty="0"/>
          </a:p>
          <a:p>
            <a:r>
              <a:rPr lang="en-GB" dirty="0"/>
              <a:t>Source 				Solution  				Health Effect </a:t>
            </a:r>
          </a:p>
        </p:txBody>
      </p:sp>
      <p:pic>
        <p:nvPicPr>
          <p:cNvPr id="8" name="Picture 7" descr="A person standing next to a car&#10;&#10;Description automatically generated">
            <a:extLst>
              <a:ext uri="{FF2B5EF4-FFF2-40B4-BE49-F238E27FC236}">
                <a16:creationId xmlns:a16="http://schemas.microsoft.com/office/drawing/2014/main" id="{4E9AAC4B-4C4C-AD47-2474-B70B03B9C692}"/>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4912962" y="8251"/>
            <a:ext cx="5515408" cy="3102417"/>
          </a:xfrm>
          <a:prstGeom prst="rect">
            <a:avLst/>
          </a:prstGeom>
        </p:spPr>
      </p:pic>
      <p:sp>
        <p:nvSpPr>
          <p:cNvPr id="3" name="Oval 2">
            <a:extLst>
              <a:ext uri="{FF2B5EF4-FFF2-40B4-BE49-F238E27FC236}">
                <a16:creationId xmlns:a16="http://schemas.microsoft.com/office/drawing/2014/main" id="{E51831A0-3A08-FD9B-C36C-95BA612580FF}"/>
              </a:ext>
            </a:extLst>
          </p:cNvPr>
          <p:cNvSpPr/>
          <p:nvPr/>
        </p:nvSpPr>
        <p:spPr>
          <a:xfrm>
            <a:off x="4480823" y="3237782"/>
            <a:ext cx="2789695" cy="302592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70900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87310-1421-4497-CF71-4C4FE6C81D36}"/>
              </a:ext>
            </a:extLst>
          </p:cNvPr>
          <p:cNvSpPr>
            <a:spLocks noGrp="1"/>
          </p:cNvSpPr>
          <p:nvPr>
            <p:ph type="title"/>
          </p:nvPr>
        </p:nvSpPr>
        <p:spPr>
          <a:xfrm>
            <a:off x="421893" y="145029"/>
            <a:ext cx="10515600" cy="1325563"/>
          </a:xfrm>
        </p:spPr>
        <p:txBody>
          <a:bodyPr/>
          <a:lstStyle/>
          <a:p>
            <a:r>
              <a:rPr lang="en-GB" dirty="0"/>
              <a:t>Hurts Your Heart </a:t>
            </a:r>
          </a:p>
        </p:txBody>
      </p:sp>
      <p:pic>
        <p:nvPicPr>
          <p:cNvPr id="4" name="Picture 3" descr="A black background with white lines&#10;&#10;Description automatically generated">
            <a:extLst>
              <a:ext uri="{FF2B5EF4-FFF2-40B4-BE49-F238E27FC236}">
                <a16:creationId xmlns:a16="http://schemas.microsoft.com/office/drawing/2014/main" id="{1A6ECA36-6BFB-BBCB-982F-D5DF7DC685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1208" y="3622020"/>
            <a:ext cx="1572898" cy="1769164"/>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ABCF2691-7328-CA75-1673-D2C7A3E7D0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7416" y="3469274"/>
            <a:ext cx="1016510" cy="1921910"/>
          </a:xfrm>
          <a:prstGeom prst="rect">
            <a:avLst/>
          </a:prstGeom>
        </p:spPr>
      </p:pic>
      <p:pic>
        <p:nvPicPr>
          <p:cNvPr id="6" name="Picture 5" descr="A black background with a black background&#10;&#10;Description automatically generated">
            <a:extLst>
              <a:ext uri="{FF2B5EF4-FFF2-40B4-BE49-F238E27FC236}">
                <a16:creationId xmlns:a16="http://schemas.microsoft.com/office/drawing/2014/main" id="{2B5B908F-7572-DC37-3936-8D1DEB7BAA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17896" y="3545647"/>
            <a:ext cx="960955" cy="1921910"/>
          </a:xfrm>
          <a:prstGeom prst="rect">
            <a:avLst/>
          </a:prstGeom>
        </p:spPr>
      </p:pic>
      <p:sp>
        <p:nvSpPr>
          <p:cNvPr id="7" name="TextBox 6">
            <a:extLst>
              <a:ext uri="{FF2B5EF4-FFF2-40B4-BE49-F238E27FC236}">
                <a16:creationId xmlns:a16="http://schemas.microsoft.com/office/drawing/2014/main" id="{94DA6934-019C-E6D0-E0BD-047D6E04FD45}"/>
              </a:ext>
            </a:extLst>
          </p:cNvPr>
          <p:cNvSpPr txBox="1"/>
          <p:nvPr/>
        </p:nvSpPr>
        <p:spPr>
          <a:xfrm>
            <a:off x="1634467" y="4750745"/>
            <a:ext cx="9303026" cy="1200329"/>
          </a:xfrm>
          <a:prstGeom prst="rect">
            <a:avLst/>
          </a:prstGeom>
          <a:noFill/>
        </p:spPr>
        <p:txBody>
          <a:bodyPr wrap="square" rtlCol="0">
            <a:spAutoFit/>
          </a:bodyPr>
          <a:lstStyle/>
          <a:p>
            <a:endParaRPr lang="en-GB" dirty="0"/>
          </a:p>
          <a:p>
            <a:endParaRPr lang="en-GB" dirty="0"/>
          </a:p>
          <a:p>
            <a:endParaRPr lang="en-GB" dirty="0"/>
          </a:p>
          <a:p>
            <a:r>
              <a:rPr lang="en-GB" dirty="0"/>
              <a:t>Source 				Solution  				Health Effect </a:t>
            </a:r>
          </a:p>
        </p:txBody>
      </p:sp>
      <p:pic>
        <p:nvPicPr>
          <p:cNvPr id="8" name="Picture 7" descr="A cartoon of a person holding his stomach&#10;&#10;Description automatically generated">
            <a:extLst>
              <a:ext uri="{FF2B5EF4-FFF2-40B4-BE49-F238E27FC236}">
                <a16:creationId xmlns:a16="http://schemas.microsoft.com/office/drawing/2014/main" id="{89D8BB26-2900-3797-C42C-55412CAEF197}"/>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7844" t="6519" r="14710"/>
          <a:stretch/>
        </p:blipFill>
        <p:spPr>
          <a:xfrm>
            <a:off x="6520252" y="0"/>
            <a:ext cx="2698422" cy="3259922"/>
          </a:xfrm>
          <a:prstGeom prst="rect">
            <a:avLst/>
          </a:prstGeom>
        </p:spPr>
      </p:pic>
      <p:sp>
        <p:nvSpPr>
          <p:cNvPr id="3" name="Oval 2">
            <a:extLst>
              <a:ext uri="{FF2B5EF4-FFF2-40B4-BE49-F238E27FC236}">
                <a16:creationId xmlns:a16="http://schemas.microsoft.com/office/drawing/2014/main" id="{625D1521-B918-2894-882A-BE9FF0B36333}"/>
              </a:ext>
            </a:extLst>
          </p:cNvPr>
          <p:cNvSpPr/>
          <p:nvPr/>
        </p:nvSpPr>
        <p:spPr>
          <a:xfrm>
            <a:off x="8281057" y="3237782"/>
            <a:ext cx="2789695" cy="302592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8622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87310-1421-4497-CF71-4C4FE6C81D36}"/>
              </a:ext>
            </a:extLst>
          </p:cNvPr>
          <p:cNvSpPr>
            <a:spLocks noGrp="1"/>
          </p:cNvSpPr>
          <p:nvPr>
            <p:ph type="title"/>
          </p:nvPr>
        </p:nvSpPr>
        <p:spPr>
          <a:xfrm>
            <a:off x="421893" y="145029"/>
            <a:ext cx="10515600" cy="1325563"/>
          </a:xfrm>
        </p:spPr>
        <p:txBody>
          <a:bodyPr/>
          <a:lstStyle/>
          <a:p>
            <a:r>
              <a:rPr lang="en-GB" dirty="0"/>
              <a:t>Factories</a:t>
            </a:r>
          </a:p>
        </p:txBody>
      </p:sp>
      <p:pic>
        <p:nvPicPr>
          <p:cNvPr id="4" name="Picture 3" descr="A black background with white lines&#10;&#10;Description automatically generated">
            <a:extLst>
              <a:ext uri="{FF2B5EF4-FFF2-40B4-BE49-F238E27FC236}">
                <a16:creationId xmlns:a16="http://schemas.microsoft.com/office/drawing/2014/main" id="{1A6ECA36-6BFB-BBCB-982F-D5DF7DC685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1208" y="3622020"/>
            <a:ext cx="1572898" cy="1769164"/>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ABCF2691-7328-CA75-1673-D2C7A3E7D0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7416" y="3469274"/>
            <a:ext cx="1016510" cy="1921910"/>
          </a:xfrm>
          <a:prstGeom prst="rect">
            <a:avLst/>
          </a:prstGeom>
        </p:spPr>
      </p:pic>
      <p:pic>
        <p:nvPicPr>
          <p:cNvPr id="6" name="Picture 5" descr="A black background with a black background&#10;&#10;Description automatically generated">
            <a:extLst>
              <a:ext uri="{FF2B5EF4-FFF2-40B4-BE49-F238E27FC236}">
                <a16:creationId xmlns:a16="http://schemas.microsoft.com/office/drawing/2014/main" id="{2B5B908F-7572-DC37-3936-8D1DEB7BAA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17896" y="3545647"/>
            <a:ext cx="960955" cy="1921910"/>
          </a:xfrm>
          <a:prstGeom prst="rect">
            <a:avLst/>
          </a:prstGeom>
        </p:spPr>
      </p:pic>
      <p:sp>
        <p:nvSpPr>
          <p:cNvPr id="7" name="TextBox 6">
            <a:extLst>
              <a:ext uri="{FF2B5EF4-FFF2-40B4-BE49-F238E27FC236}">
                <a16:creationId xmlns:a16="http://schemas.microsoft.com/office/drawing/2014/main" id="{94DA6934-019C-E6D0-E0BD-047D6E04FD45}"/>
              </a:ext>
            </a:extLst>
          </p:cNvPr>
          <p:cNvSpPr txBox="1"/>
          <p:nvPr/>
        </p:nvSpPr>
        <p:spPr>
          <a:xfrm>
            <a:off x="1634467" y="4750745"/>
            <a:ext cx="9303026" cy="1200329"/>
          </a:xfrm>
          <a:prstGeom prst="rect">
            <a:avLst/>
          </a:prstGeom>
          <a:noFill/>
        </p:spPr>
        <p:txBody>
          <a:bodyPr wrap="square" rtlCol="0">
            <a:spAutoFit/>
          </a:bodyPr>
          <a:lstStyle/>
          <a:p>
            <a:endParaRPr lang="en-GB" dirty="0"/>
          </a:p>
          <a:p>
            <a:endParaRPr lang="en-GB" dirty="0"/>
          </a:p>
          <a:p>
            <a:endParaRPr lang="en-GB" dirty="0"/>
          </a:p>
          <a:p>
            <a:r>
              <a:rPr lang="en-GB" dirty="0"/>
              <a:t>Source 				Solution  				Health Effect </a:t>
            </a:r>
          </a:p>
        </p:txBody>
      </p:sp>
      <p:pic>
        <p:nvPicPr>
          <p:cNvPr id="8" name="Picture 7" descr="A factory with smoke coming out of it&#10;&#10;Description automatically generated">
            <a:extLst>
              <a:ext uri="{FF2B5EF4-FFF2-40B4-BE49-F238E27FC236}">
                <a16:creationId xmlns:a16="http://schemas.microsoft.com/office/drawing/2014/main" id="{418E4746-8A46-027E-73D8-795ADAA8B201}"/>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4924705" y="192648"/>
            <a:ext cx="4673668" cy="3115779"/>
          </a:xfrm>
          <a:prstGeom prst="rect">
            <a:avLst/>
          </a:prstGeom>
        </p:spPr>
      </p:pic>
      <p:sp>
        <p:nvSpPr>
          <p:cNvPr id="3" name="Oval 2">
            <a:extLst>
              <a:ext uri="{FF2B5EF4-FFF2-40B4-BE49-F238E27FC236}">
                <a16:creationId xmlns:a16="http://schemas.microsoft.com/office/drawing/2014/main" id="{FCE9E2D2-9451-AF52-5397-40BD586187B2}"/>
              </a:ext>
            </a:extLst>
          </p:cNvPr>
          <p:cNvSpPr/>
          <p:nvPr/>
        </p:nvSpPr>
        <p:spPr>
          <a:xfrm>
            <a:off x="718301" y="3237782"/>
            <a:ext cx="2789695" cy="302592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04996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87310-1421-4497-CF71-4C4FE6C81D36}"/>
              </a:ext>
            </a:extLst>
          </p:cNvPr>
          <p:cNvSpPr>
            <a:spLocks noGrp="1"/>
          </p:cNvSpPr>
          <p:nvPr>
            <p:ph type="title"/>
          </p:nvPr>
        </p:nvSpPr>
        <p:spPr>
          <a:xfrm>
            <a:off x="421893" y="145029"/>
            <a:ext cx="10515600" cy="1325563"/>
          </a:xfrm>
        </p:spPr>
        <p:txBody>
          <a:bodyPr/>
          <a:lstStyle/>
          <a:p>
            <a:r>
              <a:rPr lang="en-GB" dirty="0"/>
              <a:t>Walking and Cycling </a:t>
            </a:r>
          </a:p>
        </p:txBody>
      </p:sp>
      <p:pic>
        <p:nvPicPr>
          <p:cNvPr id="4" name="Picture 3" descr="A black background with white lines&#10;&#10;Description automatically generated">
            <a:extLst>
              <a:ext uri="{FF2B5EF4-FFF2-40B4-BE49-F238E27FC236}">
                <a16:creationId xmlns:a16="http://schemas.microsoft.com/office/drawing/2014/main" id="{1A6ECA36-6BFB-BBCB-982F-D5DF7DC685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1208" y="3622020"/>
            <a:ext cx="1572898" cy="1769164"/>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ABCF2691-7328-CA75-1673-D2C7A3E7D0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7416" y="3469274"/>
            <a:ext cx="1016510" cy="1921910"/>
          </a:xfrm>
          <a:prstGeom prst="rect">
            <a:avLst/>
          </a:prstGeom>
        </p:spPr>
      </p:pic>
      <p:pic>
        <p:nvPicPr>
          <p:cNvPr id="6" name="Picture 5" descr="A black background with a black background&#10;&#10;Description automatically generated">
            <a:extLst>
              <a:ext uri="{FF2B5EF4-FFF2-40B4-BE49-F238E27FC236}">
                <a16:creationId xmlns:a16="http://schemas.microsoft.com/office/drawing/2014/main" id="{2B5B908F-7572-DC37-3936-8D1DEB7BAA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17896" y="3545647"/>
            <a:ext cx="960955" cy="1921910"/>
          </a:xfrm>
          <a:prstGeom prst="rect">
            <a:avLst/>
          </a:prstGeom>
        </p:spPr>
      </p:pic>
      <p:sp>
        <p:nvSpPr>
          <p:cNvPr id="7" name="TextBox 6">
            <a:extLst>
              <a:ext uri="{FF2B5EF4-FFF2-40B4-BE49-F238E27FC236}">
                <a16:creationId xmlns:a16="http://schemas.microsoft.com/office/drawing/2014/main" id="{94DA6934-019C-E6D0-E0BD-047D6E04FD45}"/>
              </a:ext>
            </a:extLst>
          </p:cNvPr>
          <p:cNvSpPr txBox="1"/>
          <p:nvPr/>
        </p:nvSpPr>
        <p:spPr>
          <a:xfrm>
            <a:off x="1634467" y="4750745"/>
            <a:ext cx="9303026" cy="1200329"/>
          </a:xfrm>
          <a:prstGeom prst="rect">
            <a:avLst/>
          </a:prstGeom>
          <a:noFill/>
        </p:spPr>
        <p:txBody>
          <a:bodyPr wrap="square" rtlCol="0">
            <a:spAutoFit/>
          </a:bodyPr>
          <a:lstStyle/>
          <a:p>
            <a:endParaRPr lang="en-GB" dirty="0"/>
          </a:p>
          <a:p>
            <a:endParaRPr lang="en-GB" dirty="0"/>
          </a:p>
          <a:p>
            <a:endParaRPr lang="en-GB" dirty="0"/>
          </a:p>
          <a:p>
            <a:r>
              <a:rPr lang="en-GB" dirty="0"/>
              <a:t>Source 				Solution  				Health Effect </a:t>
            </a:r>
          </a:p>
        </p:txBody>
      </p:sp>
      <p:pic>
        <p:nvPicPr>
          <p:cNvPr id="8" name="Picture 7" descr="A group of people walking in a park&#10;&#10;Description automatically generated">
            <a:extLst>
              <a:ext uri="{FF2B5EF4-FFF2-40B4-BE49-F238E27FC236}">
                <a16:creationId xmlns:a16="http://schemas.microsoft.com/office/drawing/2014/main" id="{5A8121C2-138F-C38E-4FA6-00A5CBE096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18989" y="0"/>
            <a:ext cx="4733482" cy="3156641"/>
          </a:xfrm>
          <a:prstGeom prst="rect">
            <a:avLst/>
          </a:prstGeom>
        </p:spPr>
      </p:pic>
      <p:sp>
        <p:nvSpPr>
          <p:cNvPr id="9" name="Oval 8">
            <a:extLst>
              <a:ext uri="{FF2B5EF4-FFF2-40B4-BE49-F238E27FC236}">
                <a16:creationId xmlns:a16="http://schemas.microsoft.com/office/drawing/2014/main" id="{F940632D-CF3F-79F9-65E3-3327F0465887}"/>
              </a:ext>
            </a:extLst>
          </p:cNvPr>
          <p:cNvSpPr/>
          <p:nvPr/>
        </p:nvSpPr>
        <p:spPr>
          <a:xfrm>
            <a:off x="4480823" y="3237782"/>
            <a:ext cx="2789695" cy="302592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43466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87310-1421-4497-CF71-4C4FE6C81D36}"/>
              </a:ext>
            </a:extLst>
          </p:cNvPr>
          <p:cNvSpPr>
            <a:spLocks noGrp="1"/>
          </p:cNvSpPr>
          <p:nvPr>
            <p:ph type="title"/>
          </p:nvPr>
        </p:nvSpPr>
        <p:spPr>
          <a:xfrm>
            <a:off x="421893" y="145029"/>
            <a:ext cx="10515600" cy="1325563"/>
          </a:xfrm>
        </p:spPr>
        <p:txBody>
          <a:bodyPr/>
          <a:lstStyle/>
          <a:p>
            <a:r>
              <a:rPr lang="en-GB" dirty="0"/>
              <a:t>Makes it Harder to Breath</a:t>
            </a:r>
          </a:p>
        </p:txBody>
      </p:sp>
      <p:pic>
        <p:nvPicPr>
          <p:cNvPr id="4" name="Picture 3" descr="A black background with white lines&#10;&#10;Description automatically generated">
            <a:extLst>
              <a:ext uri="{FF2B5EF4-FFF2-40B4-BE49-F238E27FC236}">
                <a16:creationId xmlns:a16="http://schemas.microsoft.com/office/drawing/2014/main" id="{1A6ECA36-6BFB-BBCB-982F-D5DF7DC685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1208" y="3622020"/>
            <a:ext cx="1572898" cy="1769164"/>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ABCF2691-7328-CA75-1673-D2C7A3E7D0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7416" y="3469274"/>
            <a:ext cx="1016510" cy="1921910"/>
          </a:xfrm>
          <a:prstGeom prst="rect">
            <a:avLst/>
          </a:prstGeom>
        </p:spPr>
      </p:pic>
      <p:pic>
        <p:nvPicPr>
          <p:cNvPr id="6" name="Picture 5" descr="A black background with a black background&#10;&#10;Description automatically generated">
            <a:extLst>
              <a:ext uri="{FF2B5EF4-FFF2-40B4-BE49-F238E27FC236}">
                <a16:creationId xmlns:a16="http://schemas.microsoft.com/office/drawing/2014/main" id="{2B5B908F-7572-DC37-3936-8D1DEB7BAA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17896" y="3545647"/>
            <a:ext cx="960955" cy="1921910"/>
          </a:xfrm>
          <a:prstGeom prst="rect">
            <a:avLst/>
          </a:prstGeom>
        </p:spPr>
      </p:pic>
      <p:sp>
        <p:nvSpPr>
          <p:cNvPr id="7" name="TextBox 6">
            <a:extLst>
              <a:ext uri="{FF2B5EF4-FFF2-40B4-BE49-F238E27FC236}">
                <a16:creationId xmlns:a16="http://schemas.microsoft.com/office/drawing/2014/main" id="{94DA6934-019C-E6D0-E0BD-047D6E04FD45}"/>
              </a:ext>
            </a:extLst>
          </p:cNvPr>
          <p:cNvSpPr txBox="1"/>
          <p:nvPr/>
        </p:nvSpPr>
        <p:spPr>
          <a:xfrm>
            <a:off x="1634467" y="4750745"/>
            <a:ext cx="9303026" cy="1200329"/>
          </a:xfrm>
          <a:prstGeom prst="rect">
            <a:avLst/>
          </a:prstGeom>
          <a:noFill/>
        </p:spPr>
        <p:txBody>
          <a:bodyPr wrap="square" rtlCol="0">
            <a:spAutoFit/>
          </a:bodyPr>
          <a:lstStyle/>
          <a:p>
            <a:endParaRPr lang="en-GB" dirty="0"/>
          </a:p>
          <a:p>
            <a:endParaRPr lang="en-GB" dirty="0"/>
          </a:p>
          <a:p>
            <a:endParaRPr lang="en-GB" dirty="0"/>
          </a:p>
          <a:p>
            <a:r>
              <a:rPr lang="en-GB" dirty="0"/>
              <a:t>Source 				Solution  				Health Effect </a:t>
            </a:r>
          </a:p>
        </p:txBody>
      </p:sp>
      <p:pic>
        <p:nvPicPr>
          <p:cNvPr id="9" name="Picture 8" descr="A cartoon of a child with a plant&#10;&#10;Description automatically generated">
            <a:extLst>
              <a:ext uri="{FF2B5EF4-FFF2-40B4-BE49-F238E27FC236}">
                <a16:creationId xmlns:a16="http://schemas.microsoft.com/office/drawing/2014/main" id="{0C215461-F285-496D-B4EE-626EB23EB582}"/>
              </a:ext>
            </a:extLst>
          </p:cNvPr>
          <p:cNvPicPr>
            <a:picLocks noChangeAspect="1"/>
          </p:cNvPicPr>
          <p:nvPr/>
        </p:nvPicPr>
        <p:blipFill rotWithShape="1">
          <a:blip r:embed="rId6">
            <a:extLst>
              <a:ext uri="{28A0092B-C50C-407E-A947-70E740481C1C}">
                <a14:useLocalDpi xmlns:a14="http://schemas.microsoft.com/office/drawing/2010/main" val="0"/>
              </a:ext>
            </a:extLst>
          </a:blip>
          <a:srcRect l="32699" r="32804" b="31513"/>
          <a:stretch/>
        </p:blipFill>
        <p:spPr>
          <a:xfrm>
            <a:off x="7113722" y="145029"/>
            <a:ext cx="1751309" cy="3476991"/>
          </a:xfrm>
          <a:prstGeom prst="rect">
            <a:avLst/>
          </a:prstGeom>
        </p:spPr>
      </p:pic>
      <p:sp>
        <p:nvSpPr>
          <p:cNvPr id="10" name="Oval 9">
            <a:extLst>
              <a:ext uri="{FF2B5EF4-FFF2-40B4-BE49-F238E27FC236}">
                <a16:creationId xmlns:a16="http://schemas.microsoft.com/office/drawing/2014/main" id="{B5508D0A-8DF6-AF30-6F58-882432792FF2}"/>
              </a:ext>
            </a:extLst>
          </p:cNvPr>
          <p:cNvSpPr/>
          <p:nvPr/>
        </p:nvSpPr>
        <p:spPr>
          <a:xfrm>
            <a:off x="8371087" y="3237782"/>
            <a:ext cx="2789695" cy="302592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97610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87310-1421-4497-CF71-4C4FE6C81D36}"/>
              </a:ext>
            </a:extLst>
          </p:cNvPr>
          <p:cNvSpPr>
            <a:spLocks noGrp="1"/>
          </p:cNvSpPr>
          <p:nvPr>
            <p:ph type="title"/>
          </p:nvPr>
        </p:nvSpPr>
        <p:spPr>
          <a:xfrm>
            <a:off x="421893" y="145029"/>
            <a:ext cx="10515600" cy="1325563"/>
          </a:xfrm>
        </p:spPr>
        <p:txBody>
          <a:bodyPr/>
          <a:lstStyle/>
          <a:p>
            <a:r>
              <a:rPr lang="en-GB" dirty="0"/>
              <a:t>Lorries </a:t>
            </a:r>
          </a:p>
        </p:txBody>
      </p:sp>
      <p:pic>
        <p:nvPicPr>
          <p:cNvPr id="4" name="Picture 3" descr="A black background with white lines&#10;&#10;Description automatically generated">
            <a:extLst>
              <a:ext uri="{FF2B5EF4-FFF2-40B4-BE49-F238E27FC236}">
                <a16:creationId xmlns:a16="http://schemas.microsoft.com/office/drawing/2014/main" id="{1A6ECA36-6BFB-BBCB-982F-D5DF7DC685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1208" y="3622020"/>
            <a:ext cx="1572898" cy="1769164"/>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ABCF2691-7328-CA75-1673-D2C7A3E7D0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7416" y="3469274"/>
            <a:ext cx="1016510" cy="1921910"/>
          </a:xfrm>
          <a:prstGeom prst="rect">
            <a:avLst/>
          </a:prstGeom>
        </p:spPr>
      </p:pic>
      <p:pic>
        <p:nvPicPr>
          <p:cNvPr id="6" name="Picture 5" descr="A black background with a black background&#10;&#10;Description automatically generated">
            <a:extLst>
              <a:ext uri="{FF2B5EF4-FFF2-40B4-BE49-F238E27FC236}">
                <a16:creationId xmlns:a16="http://schemas.microsoft.com/office/drawing/2014/main" id="{2B5B908F-7572-DC37-3936-8D1DEB7BAA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17896" y="3545647"/>
            <a:ext cx="960955" cy="1921910"/>
          </a:xfrm>
          <a:prstGeom prst="rect">
            <a:avLst/>
          </a:prstGeom>
        </p:spPr>
      </p:pic>
      <p:sp>
        <p:nvSpPr>
          <p:cNvPr id="7" name="TextBox 6">
            <a:extLst>
              <a:ext uri="{FF2B5EF4-FFF2-40B4-BE49-F238E27FC236}">
                <a16:creationId xmlns:a16="http://schemas.microsoft.com/office/drawing/2014/main" id="{94DA6934-019C-E6D0-E0BD-047D6E04FD45}"/>
              </a:ext>
            </a:extLst>
          </p:cNvPr>
          <p:cNvSpPr txBox="1"/>
          <p:nvPr/>
        </p:nvSpPr>
        <p:spPr>
          <a:xfrm>
            <a:off x="1634467" y="4750745"/>
            <a:ext cx="9303026" cy="1200329"/>
          </a:xfrm>
          <a:prstGeom prst="rect">
            <a:avLst/>
          </a:prstGeom>
          <a:noFill/>
        </p:spPr>
        <p:txBody>
          <a:bodyPr wrap="square" rtlCol="0">
            <a:spAutoFit/>
          </a:bodyPr>
          <a:lstStyle/>
          <a:p>
            <a:endParaRPr lang="en-GB" dirty="0"/>
          </a:p>
          <a:p>
            <a:endParaRPr lang="en-GB" dirty="0"/>
          </a:p>
          <a:p>
            <a:endParaRPr lang="en-GB" dirty="0"/>
          </a:p>
          <a:p>
            <a:r>
              <a:rPr lang="en-GB" dirty="0"/>
              <a:t>Source 				Solution  				Health Effect </a:t>
            </a:r>
          </a:p>
        </p:txBody>
      </p:sp>
      <p:pic>
        <p:nvPicPr>
          <p:cNvPr id="8" name="Picture 7" descr="A red semi truck on a highway&#10;&#10;Description automatically generated">
            <a:extLst>
              <a:ext uri="{FF2B5EF4-FFF2-40B4-BE49-F238E27FC236}">
                <a16:creationId xmlns:a16="http://schemas.microsoft.com/office/drawing/2014/main" id="{BD4F23D1-2DF1-8861-959D-6EBF410B1C68}"/>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b="9021"/>
          <a:stretch/>
        </p:blipFill>
        <p:spPr>
          <a:xfrm>
            <a:off x="3074106" y="71301"/>
            <a:ext cx="5681980" cy="3230855"/>
          </a:xfrm>
          <a:prstGeom prst="rect">
            <a:avLst/>
          </a:prstGeom>
        </p:spPr>
      </p:pic>
      <p:sp>
        <p:nvSpPr>
          <p:cNvPr id="3" name="Oval 2">
            <a:extLst>
              <a:ext uri="{FF2B5EF4-FFF2-40B4-BE49-F238E27FC236}">
                <a16:creationId xmlns:a16="http://schemas.microsoft.com/office/drawing/2014/main" id="{15852AC6-C85F-1057-CC27-02759A633613}"/>
              </a:ext>
            </a:extLst>
          </p:cNvPr>
          <p:cNvSpPr/>
          <p:nvPr/>
        </p:nvSpPr>
        <p:spPr>
          <a:xfrm>
            <a:off x="718301" y="3237782"/>
            <a:ext cx="2789695" cy="302592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35401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87310-1421-4497-CF71-4C4FE6C81D36}"/>
              </a:ext>
            </a:extLst>
          </p:cNvPr>
          <p:cNvSpPr>
            <a:spLocks noGrp="1"/>
          </p:cNvSpPr>
          <p:nvPr>
            <p:ph type="title"/>
          </p:nvPr>
        </p:nvSpPr>
        <p:spPr>
          <a:xfrm>
            <a:off x="1336293" y="259398"/>
            <a:ext cx="10515600" cy="1325563"/>
          </a:xfrm>
        </p:spPr>
        <p:txBody>
          <a:bodyPr/>
          <a:lstStyle/>
          <a:p>
            <a:r>
              <a:rPr lang="en-GB" dirty="0"/>
              <a:t>Coughing </a:t>
            </a:r>
          </a:p>
        </p:txBody>
      </p:sp>
      <p:pic>
        <p:nvPicPr>
          <p:cNvPr id="4" name="Picture 3" descr="A black background with white lines&#10;&#10;Description automatically generated">
            <a:extLst>
              <a:ext uri="{FF2B5EF4-FFF2-40B4-BE49-F238E27FC236}">
                <a16:creationId xmlns:a16="http://schemas.microsoft.com/office/drawing/2014/main" id="{1A6ECA36-6BFB-BBCB-982F-D5DF7DC685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1208" y="3622020"/>
            <a:ext cx="1572898" cy="1769164"/>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ABCF2691-7328-CA75-1673-D2C7A3E7D0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7416" y="3469274"/>
            <a:ext cx="1016510" cy="1921910"/>
          </a:xfrm>
          <a:prstGeom prst="rect">
            <a:avLst/>
          </a:prstGeom>
        </p:spPr>
      </p:pic>
      <p:pic>
        <p:nvPicPr>
          <p:cNvPr id="6" name="Picture 5" descr="A black background with a black background&#10;&#10;Description automatically generated">
            <a:extLst>
              <a:ext uri="{FF2B5EF4-FFF2-40B4-BE49-F238E27FC236}">
                <a16:creationId xmlns:a16="http://schemas.microsoft.com/office/drawing/2014/main" id="{2B5B908F-7572-DC37-3936-8D1DEB7BAA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17896" y="3545647"/>
            <a:ext cx="960955" cy="1921910"/>
          </a:xfrm>
          <a:prstGeom prst="rect">
            <a:avLst/>
          </a:prstGeom>
        </p:spPr>
      </p:pic>
      <p:sp>
        <p:nvSpPr>
          <p:cNvPr id="7" name="TextBox 6">
            <a:extLst>
              <a:ext uri="{FF2B5EF4-FFF2-40B4-BE49-F238E27FC236}">
                <a16:creationId xmlns:a16="http://schemas.microsoft.com/office/drawing/2014/main" id="{94DA6934-019C-E6D0-E0BD-047D6E04FD45}"/>
              </a:ext>
            </a:extLst>
          </p:cNvPr>
          <p:cNvSpPr txBox="1"/>
          <p:nvPr/>
        </p:nvSpPr>
        <p:spPr>
          <a:xfrm>
            <a:off x="1634467" y="4750745"/>
            <a:ext cx="9303026" cy="1200329"/>
          </a:xfrm>
          <a:prstGeom prst="rect">
            <a:avLst/>
          </a:prstGeom>
          <a:noFill/>
        </p:spPr>
        <p:txBody>
          <a:bodyPr wrap="square" rtlCol="0">
            <a:spAutoFit/>
          </a:bodyPr>
          <a:lstStyle/>
          <a:p>
            <a:endParaRPr lang="en-GB" dirty="0"/>
          </a:p>
          <a:p>
            <a:endParaRPr lang="en-GB" dirty="0"/>
          </a:p>
          <a:p>
            <a:endParaRPr lang="en-GB" dirty="0"/>
          </a:p>
          <a:p>
            <a:r>
              <a:rPr lang="en-GB" dirty="0"/>
              <a:t>Source 				Solution  				Health Effect </a:t>
            </a:r>
          </a:p>
        </p:txBody>
      </p:sp>
      <p:pic>
        <p:nvPicPr>
          <p:cNvPr id="10" name="Picture 9" descr="A person with a lungs and a skull&#10;&#10;Description automatically generated">
            <a:extLst>
              <a:ext uri="{FF2B5EF4-FFF2-40B4-BE49-F238E27FC236}">
                <a16:creationId xmlns:a16="http://schemas.microsoft.com/office/drawing/2014/main" id="{BC7C732B-064B-83A6-0776-CF94BCC9CD27}"/>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t="15591"/>
          <a:stretch/>
        </p:blipFill>
        <p:spPr>
          <a:xfrm>
            <a:off x="4778646" y="457855"/>
            <a:ext cx="3210560" cy="2709998"/>
          </a:xfrm>
          <a:prstGeom prst="rect">
            <a:avLst/>
          </a:prstGeom>
        </p:spPr>
      </p:pic>
      <p:sp>
        <p:nvSpPr>
          <p:cNvPr id="3" name="Oval 2">
            <a:extLst>
              <a:ext uri="{FF2B5EF4-FFF2-40B4-BE49-F238E27FC236}">
                <a16:creationId xmlns:a16="http://schemas.microsoft.com/office/drawing/2014/main" id="{B4580C4F-BDB3-7E56-74D8-935F38658E25}"/>
              </a:ext>
            </a:extLst>
          </p:cNvPr>
          <p:cNvSpPr/>
          <p:nvPr/>
        </p:nvSpPr>
        <p:spPr>
          <a:xfrm>
            <a:off x="8203525" y="3237782"/>
            <a:ext cx="2789695" cy="302592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37307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87310-1421-4497-CF71-4C4FE6C81D36}"/>
              </a:ext>
            </a:extLst>
          </p:cNvPr>
          <p:cNvSpPr>
            <a:spLocks noGrp="1"/>
          </p:cNvSpPr>
          <p:nvPr>
            <p:ph type="title"/>
          </p:nvPr>
        </p:nvSpPr>
        <p:spPr>
          <a:xfrm>
            <a:off x="421893" y="145029"/>
            <a:ext cx="10515600" cy="1325563"/>
          </a:xfrm>
        </p:spPr>
        <p:txBody>
          <a:bodyPr/>
          <a:lstStyle/>
          <a:p>
            <a:r>
              <a:rPr lang="en-GB" dirty="0"/>
              <a:t>More Green Space</a:t>
            </a:r>
          </a:p>
        </p:txBody>
      </p:sp>
      <p:pic>
        <p:nvPicPr>
          <p:cNvPr id="4" name="Picture 3" descr="A black background with white lines&#10;&#10;Description automatically generated">
            <a:extLst>
              <a:ext uri="{FF2B5EF4-FFF2-40B4-BE49-F238E27FC236}">
                <a16:creationId xmlns:a16="http://schemas.microsoft.com/office/drawing/2014/main" id="{1A6ECA36-6BFB-BBCB-982F-D5DF7DC685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1208" y="3622020"/>
            <a:ext cx="1572898" cy="1769164"/>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ABCF2691-7328-CA75-1673-D2C7A3E7D0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7416" y="3469274"/>
            <a:ext cx="1016510" cy="1921910"/>
          </a:xfrm>
          <a:prstGeom prst="rect">
            <a:avLst/>
          </a:prstGeom>
        </p:spPr>
      </p:pic>
      <p:pic>
        <p:nvPicPr>
          <p:cNvPr id="6" name="Picture 5" descr="A black background with a black background&#10;&#10;Description automatically generated">
            <a:extLst>
              <a:ext uri="{FF2B5EF4-FFF2-40B4-BE49-F238E27FC236}">
                <a16:creationId xmlns:a16="http://schemas.microsoft.com/office/drawing/2014/main" id="{2B5B908F-7572-DC37-3936-8D1DEB7BAA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17896" y="3545647"/>
            <a:ext cx="960955" cy="1921910"/>
          </a:xfrm>
          <a:prstGeom prst="rect">
            <a:avLst/>
          </a:prstGeom>
        </p:spPr>
      </p:pic>
      <p:sp>
        <p:nvSpPr>
          <p:cNvPr id="7" name="TextBox 6">
            <a:extLst>
              <a:ext uri="{FF2B5EF4-FFF2-40B4-BE49-F238E27FC236}">
                <a16:creationId xmlns:a16="http://schemas.microsoft.com/office/drawing/2014/main" id="{94DA6934-019C-E6D0-E0BD-047D6E04FD45}"/>
              </a:ext>
            </a:extLst>
          </p:cNvPr>
          <p:cNvSpPr txBox="1"/>
          <p:nvPr/>
        </p:nvSpPr>
        <p:spPr>
          <a:xfrm>
            <a:off x="1634467" y="4750745"/>
            <a:ext cx="9303026" cy="1200329"/>
          </a:xfrm>
          <a:prstGeom prst="rect">
            <a:avLst/>
          </a:prstGeom>
          <a:noFill/>
        </p:spPr>
        <p:txBody>
          <a:bodyPr wrap="square" rtlCol="0">
            <a:spAutoFit/>
          </a:bodyPr>
          <a:lstStyle/>
          <a:p>
            <a:endParaRPr lang="en-GB" dirty="0"/>
          </a:p>
          <a:p>
            <a:endParaRPr lang="en-GB" dirty="0"/>
          </a:p>
          <a:p>
            <a:endParaRPr lang="en-GB" dirty="0"/>
          </a:p>
          <a:p>
            <a:r>
              <a:rPr lang="en-GB" dirty="0"/>
              <a:t>Source 				Solution  				Health Effect </a:t>
            </a:r>
          </a:p>
        </p:txBody>
      </p:sp>
      <p:pic>
        <p:nvPicPr>
          <p:cNvPr id="8" name="Picture 7" descr="A group of people sitting on a lawn in front of a large building&#10;&#10;Description automatically generated">
            <a:extLst>
              <a:ext uri="{FF2B5EF4-FFF2-40B4-BE49-F238E27FC236}">
                <a16:creationId xmlns:a16="http://schemas.microsoft.com/office/drawing/2014/main" id="{8060422B-2DE3-8C0E-3610-20BFE94295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18579" y="36084"/>
            <a:ext cx="4793897" cy="3196930"/>
          </a:xfrm>
          <a:prstGeom prst="rect">
            <a:avLst/>
          </a:prstGeom>
        </p:spPr>
      </p:pic>
      <p:sp>
        <p:nvSpPr>
          <p:cNvPr id="9" name="Oval 8">
            <a:extLst>
              <a:ext uri="{FF2B5EF4-FFF2-40B4-BE49-F238E27FC236}">
                <a16:creationId xmlns:a16="http://schemas.microsoft.com/office/drawing/2014/main" id="{A55D3544-FB71-9DFB-E6BD-C9BC26B57B83}"/>
              </a:ext>
            </a:extLst>
          </p:cNvPr>
          <p:cNvSpPr/>
          <p:nvPr/>
        </p:nvSpPr>
        <p:spPr>
          <a:xfrm>
            <a:off x="4480823" y="3237782"/>
            <a:ext cx="2789695" cy="302592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7749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F68A62-D5D6-556E-82A9-D6DB5CB07819}"/>
              </a:ext>
            </a:extLst>
          </p:cNvPr>
          <p:cNvSpPr>
            <a:spLocks noGrp="1"/>
          </p:cNvSpPr>
          <p:nvPr>
            <p:ph type="title"/>
          </p:nvPr>
        </p:nvSpPr>
        <p:spPr/>
        <p:txBody>
          <a:bodyPr/>
          <a:lstStyle/>
          <a:p>
            <a:r>
              <a:rPr lang="en-GB" dirty="0"/>
              <a:t>Source			     Solution		Health Effect</a:t>
            </a:r>
          </a:p>
        </p:txBody>
      </p:sp>
      <p:sp>
        <p:nvSpPr>
          <p:cNvPr id="5" name="Title 3">
            <a:extLst>
              <a:ext uri="{FF2B5EF4-FFF2-40B4-BE49-F238E27FC236}">
                <a16:creationId xmlns:a16="http://schemas.microsoft.com/office/drawing/2014/main" id="{ED6A451F-74CF-0ABF-D759-DA5F0DDA6002}"/>
              </a:ext>
            </a:extLst>
          </p:cNvPr>
          <p:cNvSpPr txBox="1">
            <a:spLocks/>
          </p:cNvSpPr>
          <p:nvPr/>
        </p:nvSpPr>
        <p:spPr>
          <a:xfrm>
            <a:off x="1554480" y="558340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solidFill>
                  <a:srgbClr val="FF0000"/>
                </a:solidFill>
              </a:rPr>
              <a:t>Alternative Activity </a:t>
            </a:r>
          </a:p>
        </p:txBody>
      </p:sp>
      <p:sp>
        <p:nvSpPr>
          <p:cNvPr id="7" name="TextBox 6">
            <a:extLst>
              <a:ext uri="{FF2B5EF4-FFF2-40B4-BE49-F238E27FC236}">
                <a16:creationId xmlns:a16="http://schemas.microsoft.com/office/drawing/2014/main" id="{94DA6934-019C-E6D0-E0BD-047D6E04FD45}"/>
              </a:ext>
            </a:extLst>
          </p:cNvPr>
          <p:cNvSpPr txBox="1"/>
          <p:nvPr/>
        </p:nvSpPr>
        <p:spPr>
          <a:xfrm>
            <a:off x="467360" y="2721114"/>
            <a:ext cx="11440160" cy="1661993"/>
          </a:xfrm>
          <a:prstGeom prst="rect">
            <a:avLst/>
          </a:prstGeom>
          <a:noFill/>
        </p:spPr>
        <p:txBody>
          <a:bodyPr wrap="square" rtlCol="0">
            <a:spAutoFit/>
          </a:bodyPr>
          <a:lstStyle/>
          <a:p>
            <a:endParaRPr lang="en-GB" dirty="0"/>
          </a:p>
          <a:p>
            <a:r>
              <a:rPr lang="en-GB" sz="4800" b="1" dirty="0">
                <a:solidFill>
                  <a:srgbClr val="00B0F0"/>
                </a:solidFill>
                <a:latin typeface="ADLaM Display" panose="020F0502020204030204" pitchFamily="2" charset="0"/>
                <a:ea typeface="ADLaM Display" panose="020F0502020204030204" pitchFamily="2" charset="0"/>
                <a:cs typeface="ADLaM Display" panose="020F0502020204030204" pitchFamily="2" charset="0"/>
              </a:rPr>
              <a:t>Head		       Shoulder			Knees</a:t>
            </a:r>
          </a:p>
          <a:p>
            <a:endParaRPr lang="en-GB" dirty="0"/>
          </a:p>
          <a:p>
            <a:r>
              <a:rPr lang="en-GB" dirty="0"/>
              <a:t> 			 				</a:t>
            </a:r>
          </a:p>
        </p:txBody>
      </p:sp>
      <p:pic>
        <p:nvPicPr>
          <p:cNvPr id="2" name="Picture 1" descr="A logo for a health organization&#10;&#10;Description automatically generated">
            <a:extLst>
              <a:ext uri="{FF2B5EF4-FFF2-40B4-BE49-F238E27FC236}">
                <a16:creationId xmlns:a16="http://schemas.microsoft.com/office/drawing/2014/main" id="{0FBCCCCF-6577-99F8-E1E0-8570B02699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15969" y="188625"/>
            <a:ext cx="647700" cy="647700"/>
          </a:xfrm>
          <a:prstGeom prst="rect">
            <a:avLst/>
          </a:prstGeom>
        </p:spPr>
      </p:pic>
    </p:spTree>
    <p:extLst>
      <p:ext uri="{BB962C8B-B14F-4D97-AF65-F5344CB8AC3E}">
        <p14:creationId xmlns:p14="http://schemas.microsoft.com/office/powerpoint/2010/main" val="14450198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AEEDC-8D7E-F1EF-7224-684D1A0B6015}"/>
              </a:ext>
            </a:extLst>
          </p:cNvPr>
          <p:cNvSpPr>
            <a:spLocks noGrp="1"/>
          </p:cNvSpPr>
          <p:nvPr>
            <p:ph type="title"/>
          </p:nvPr>
        </p:nvSpPr>
        <p:spPr/>
        <p:txBody>
          <a:bodyPr/>
          <a:lstStyle/>
          <a:p>
            <a:r>
              <a:rPr lang="en-GB" i="1" dirty="0"/>
              <a:t>What is Air Pollution?</a:t>
            </a:r>
          </a:p>
        </p:txBody>
      </p:sp>
      <p:sp>
        <p:nvSpPr>
          <p:cNvPr id="3" name="Content Placeholder 2">
            <a:extLst>
              <a:ext uri="{FF2B5EF4-FFF2-40B4-BE49-F238E27FC236}">
                <a16:creationId xmlns:a16="http://schemas.microsoft.com/office/drawing/2014/main" id="{26517AEE-FC7F-4548-37E7-BB7C21953077}"/>
              </a:ext>
            </a:extLst>
          </p:cNvPr>
          <p:cNvSpPr>
            <a:spLocks noGrp="1"/>
          </p:cNvSpPr>
          <p:nvPr>
            <p:ph idx="1"/>
          </p:nvPr>
        </p:nvSpPr>
        <p:spPr>
          <a:xfrm>
            <a:off x="838200" y="1675399"/>
            <a:ext cx="10515600" cy="1141095"/>
          </a:xfrm>
        </p:spPr>
        <p:txBody>
          <a:bodyPr>
            <a:noAutofit/>
          </a:bodyPr>
          <a:lstStyle/>
          <a:p>
            <a:pPr marL="0" indent="0">
              <a:buNone/>
            </a:pPr>
            <a:r>
              <a:rPr lang="en-GB" sz="4800" dirty="0"/>
              <a:t>A mix of liquid and solid particles and gases that get stuck in our air, they make it dirty and unhealthy for our bodies and the planet. </a:t>
            </a:r>
          </a:p>
        </p:txBody>
      </p:sp>
      <p:pic>
        <p:nvPicPr>
          <p:cNvPr id="4" name="Graphic 3" descr="Car outline">
            <a:extLst>
              <a:ext uri="{FF2B5EF4-FFF2-40B4-BE49-F238E27FC236}">
                <a16:creationId xmlns:a16="http://schemas.microsoft.com/office/drawing/2014/main" id="{49BF60E2-A70E-E8F9-431B-CFB87896FC4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380254" y="4187408"/>
            <a:ext cx="2305468" cy="2305468"/>
          </a:xfrm>
          <a:prstGeom prst="rect">
            <a:avLst/>
          </a:prstGeom>
        </p:spPr>
      </p:pic>
      <p:sp>
        <p:nvSpPr>
          <p:cNvPr id="5" name="Oval 4">
            <a:extLst>
              <a:ext uri="{FF2B5EF4-FFF2-40B4-BE49-F238E27FC236}">
                <a16:creationId xmlns:a16="http://schemas.microsoft.com/office/drawing/2014/main" id="{D25290DC-3649-DB74-F284-4CB8D15F09A6}"/>
              </a:ext>
            </a:extLst>
          </p:cNvPr>
          <p:cNvSpPr/>
          <p:nvPr/>
        </p:nvSpPr>
        <p:spPr>
          <a:xfrm>
            <a:off x="8655631" y="5132024"/>
            <a:ext cx="272707" cy="20811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75793C03-D76D-9DA0-3940-01BD3CE42295}"/>
              </a:ext>
            </a:extLst>
          </p:cNvPr>
          <p:cNvSpPr/>
          <p:nvPr/>
        </p:nvSpPr>
        <p:spPr>
          <a:xfrm>
            <a:off x="8382924" y="4755364"/>
            <a:ext cx="272707" cy="20811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Cloud 6">
            <a:extLst>
              <a:ext uri="{FF2B5EF4-FFF2-40B4-BE49-F238E27FC236}">
                <a16:creationId xmlns:a16="http://schemas.microsoft.com/office/drawing/2014/main" id="{1B4B5CE7-FA5B-BAF1-9F6F-5D6620CCA8AF}"/>
              </a:ext>
            </a:extLst>
          </p:cNvPr>
          <p:cNvSpPr/>
          <p:nvPr/>
        </p:nvSpPr>
        <p:spPr>
          <a:xfrm rot="1643684">
            <a:off x="8100497" y="4613781"/>
            <a:ext cx="1344101" cy="900033"/>
          </a:xfrm>
          <a:prstGeom prst="cloud">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D9701380-3F2A-2174-B98D-44EA0670A0B5}"/>
              </a:ext>
            </a:extLst>
          </p:cNvPr>
          <p:cNvSpPr/>
          <p:nvPr/>
        </p:nvSpPr>
        <p:spPr>
          <a:xfrm>
            <a:off x="8881589" y="4839635"/>
            <a:ext cx="272707" cy="20811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A logo for a health organization&#10;&#10;Description automatically generated">
            <a:extLst>
              <a:ext uri="{FF2B5EF4-FFF2-40B4-BE49-F238E27FC236}">
                <a16:creationId xmlns:a16="http://schemas.microsoft.com/office/drawing/2014/main" id="{33EC7432-7DAB-7D01-4227-61D9AD92EC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29950" y="225743"/>
            <a:ext cx="647700" cy="647700"/>
          </a:xfrm>
          <a:prstGeom prst="rect">
            <a:avLst/>
          </a:prstGeom>
        </p:spPr>
      </p:pic>
    </p:spTree>
    <p:extLst>
      <p:ext uri="{BB962C8B-B14F-4D97-AF65-F5344CB8AC3E}">
        <p14:creationId xmlns:p14="http://schemas.microsoft.com/office/powerpoint/2010/main" val="30770534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705947A-415A-2E6C-0616-479EBE92EC73}"/>
              </a:ext>
            </a:extLst>
          </p:cNvPr>
          <p:cNvSpPr txBox="1"/>
          <p:nvPr/>
        </p:nvSpPr>
        <p:spPr>
          <a:xfrm>
            <a:off x="1182998" y="4300701"/>
            <a:ext cx="10724522" cy="1415772"/>
          </a:xfrm>
          <a:prstGeom prst="rect">
            <a:avLst/>
          </a:prstGeom>
          <a:noFill/>
        </p:spPr>
        <p:txBody>
          <a:bodyPr wrap="square" rtlCol="0">
            <a:spAutoFit/>
          </a:bodyPr>
          <a:lstStyle/>
          <a:p>
            <a:endParaRPr lang="en-GB" dirty="0"/>
          </a:p>
          <a:p>
            <a:endParaRPr lang="en-GB" dirty="0"/>
          </a:p>
          <a:p>
            <a:endParaRPr lang="en-GB" dirty="0"/>
          </a:p>
          <a:p>
            <a:r>
              <a:rPr lang="en-GB" sz="3200" dirty="0"/>
              <a:t>Walk			   	         Stop					Run  </a:t>
            </a:r>
            <a:endParaRPr lang="en-GB" dirty="0"/>
          </a:p>
        </p:txBody>
      </p:sp>
      <p:sp>
        <p:nvSpPr>
          <p:cNvPr id="4" name="Title 3">
            <a:extLst>
              <a:ext uri="{FF2B5EF4-FFF2-40B4-BE49-F238E27FC236}">
                <a16:creationId xmlns:a16="http://schemas.microsoft.com/office/drawing/2014/main" id="{4EF68A62-D5D6-556E-82A9-D6DB5CB07819}"/>
              </a:ext>
            </a:extLst>
          </p:cNvPr>
          <p:cNvSpPr>
            <a:spLocks noGrp="1"/>
          </p:cNvSpPr>
          <p:nvPr>
            <p:ph type="title"/>
          </p:nvPr>
        </p:nvSpPr>
        <p:spPr/>
        <p:txBody>
          <a:bodyPr/>
          <a:lstStyle/>
          <a:p>
            <a:r>
              <a:rPr lang="en-GB" dirty="0"/>
              <a:t>Source			     Solution		Health Effect</a:t>
            </a:r>
          </a:p>
        </p:txBody>
      </p:sp>
      <p:pic>
        <p:nvPicPr>
          <p:cNvPr id="2" name="Picture 1" descr="A black background with a black square&#10;&#10;Description automatically generated with medium confidence">
            <a:extLst>
              <a:ext uri="{FF2B5EF4-FFF2-40B4-BE49-F238E27FC236}">
                <a16:creationId xmlns:a16="http://schemas.microsoft.com/office/drawing/2014/main" id="{1AC6C833-C200-95DE-0218-E899C108D5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0438" y="2058553"/>
            <a:ext cx="1783722" cy="2740893"/>
          </a:xfrm>
          <a:prstGeom prst="rect">
            <a:avLst/>
          </a:prstGeom>
        </p:spPr>
      </p:pic>
      <p:pic>
        <p:nvPicPr>
          <p:cNvPr id="3" name="Picture 2" descr="A red and white stop sign&#10;&#10;Description automatically generated">
            <a:extLst>
              <a:ext uri="{FF2B5EF4-FFF2-40B4-BE49-F238E27FC236}">
                <a16:creationId xmlns:a16="http://schemas.microsoft.com/office/drawing/2014/main" id="{9A1287D9-7CC6-4C44-5D03-5B22C54C05A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204139" y="2287766"/>
            <a:ext cx="1783722" cy="1783722"/>
          </a:xfrm>
          <a:prstGeom prst="rect">
            <a:avLst/>
          </a:prstGeom>
        </p:spPr>
      </p:pic>
      <p:pic>
        <p:nvPicPr>
          <p:cNvPr id="6" name="Picture 5" descr="A black background with a black background&#10;&#10;Description automatically generated">
            <a:extLst>
              <a:ext uri="{FF2B5EF4-FFF2-40B4-BE49-F238E27FC236}">
                <a16:creationId xmlns:a16="http://schemas.microsoft.com/office/drawing/2014/main" id="{2B5B908F-7572-DC37-3936-8D1DEB7BAA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42736" y="1764194"/>
            <a:ext cx="1611064" cy="3222128"/>
          </a:xfrm>
          <a:prstGeom prst="rect">
            <a:avLst/>
          </a:prstGeom>
        </p:spPr>
      </p:pic>
      <p:sp>
        <p:nvSpPr>
          <p:cNvPr id="5" name="Title 3">
            <a:extLst>
              <a:ext uri="{FF2B5EF4-FFF2-40B4-BE49-F238E27FC236}">
                <a16:creationId xmlns:a16="http://schemas.microsoft.com/office/drawing/2014/main" id="{ED6A451F-74CF-0ABF-D759-DA5F0DDA6002}"/>
              </a:ext>
            </a:extLst>
          </p:cNvPr>
          <p:cNvSpPr txBox="1">
            <a:spLocks/>
          </p:cNvSpPr>
          <p:nvPr/>
        </p:nvSpPr>
        <p:spPr>
          <a:xfrm>
            <a:off x="1554480" y="558340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solidFill>
                  <a:srgbClr val="FF0000"/>
                </a:solidFill>
              </a:rPr>
              <a:t>Alternative Activity </a:t>
            </a:r>
          </a:p>
        </p:txBody>
      </p:sp>
      <p:pic>
        <p:nvPicPr>
          <p:cNvPr id="7" name="Picture 6" descr="A logo for a health organization&#10;&#10;Description automatically generated">
            <a:extLst>
              <a:ext uri="{FF2B5EF4-FFF2-40B4-BE49-F238E27FC236}">
                <a16:creationId xmlns:a16="http://schemas.microsoft.com/office/drawing/2014/main" id="{352DD0DE-6B6C-B1DD-1FD7-6B7217CD02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15969" y="188625"/>
            <a:ext cx="647700" cy="647700"/>
          </a:xfrm>
          <a:prstGeom prst="rect">
            <a:avLst/>
          </a:prstGeom>
        </p:spPr>
      </p:pic>
    </p:spTree>
    <p:extLst>
      <p:ext uri="{BB962C8B-B14F-4D97-AF65-F5344CB8AC3E}">
        <p14:creationId xmlns:p14="http://schemas.microsoft.com/office/powerpoint/2010/main" val="40334722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081F1-6D7D-A5F7-32D7-61CEDB27023B}"/>
              </a:ext>
            </a:extLst>
          </p:cNvPr>
          <p:cNvSpPr>
            <a:spLocks noGrp="1"/>
          </p:cNvSpPr>
          <p:nvPr>
            <p:ph type="title"/>
          </p:nvPr>
        </p:nvSpPr>
        <p:spPr>
          <a:xfrm>
            <a:off x="3116450" y="2596881"/>
            <a:ext cx="5531604" cy="1325563"/>
          </a:xfrm>
        </p:spPr>
        <p:txBody>
          <a:bodyPr/>
          <a:lstStyle/>
          <a:p>
            <a:r>
              <a:rPr lang="en-US" dirty="0"/>
              <a:t>DIY Pollution Catcher</a:t>
            </a:r>
            <a:endParaRPr lang="en-GB" dirty="0"/>
          </a:p>
        </p:txBody>
      </p:sp>
      <p:sp>
        <p:nvSpPr>
          <p:cNvPr id="4" name="TextBox 3">
            <a:extLst>
              <a:ext uri="{FF2B5EF4-FFF2-40B4-BE49-F238E27FC236}">
                <a16:creationId xmlns:a16="http://schemas.microsoft.com/office/drawing/2014/main" id="{8873B364-010B-00F8-2902-901F295DEEC2}"/>
              </a:ext>
            </a:extLst>
          </p:cNvPr>
          <p:cNvSpPr txBox="1"/>
          <p:nvPr/>
        </p:nvSpPr>
        <p:spPr>
          <a:xfrm>
            <a:off x="480446" y="480448"/>
            <a:ext cx="7873139" cy="707886"/>
          </a:xfrm>
          <a:prstGeom prst="rect">
            <a:avLst/>
          </a:prstGeom>
          <a:solidFill>
            <a:srgbClr val="7030A0"/>
          </a:solidFill>
          <a:ln>
            <a:solidFill>
              <a:schemeClr val="bg1"/>
            </a:solidFill>
          </a:ln>
        </p:spPr>
        <p:txBody>
          <a:bodyPr wrap="square" rtlCol="0">
            <a:spAutoFit/>
          </a:bodyPr>
          <a:lstStyle/>
          <a:p>
            <a:r>
              <a:rPr lang="en-US" sz="4000" dirty="0">
                <a:solidFill>
                  <a:schemeClr val="bg1"/>
                </a:solidFill>
              </a:rPr>
              <a:t>Air Pollution: Learning Activity B</a:t>
            </a:r>
            <a:endParaRPr lang="en-US" dirty="0">
              <a:solidFill>
                <a:schemeClr val="bg1"/>
              </a:solidFill>
            </a:endParaRPr>
          </a:p>
        </p:txBody>
      </p:sp>
      <p:pic>
        <p:nvPicPr>
          <p:cNvPr id="3" name="Picture 2" descr="A logo for a health organization&#10;&#10;Description automatically generated">
            <a:extLst>
              <a:ext uri="{FF2B5EF4-FFF2-40B4-BE49-F238E27FC236}">
                <a16:creationId xmlns:a16="http://schemas.microsoft.com/office/drawing/2014/main" id="{74BE4A23-0EBD-95A4-4AA1-66E93EEEC4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0781" y="156598"/>
            <a:ext cx="647700" cy="647700"/>
          </a:xfrm>
          <a:prstGeom prst="rect">
            <a:avLst/>
          </a:prstGeom>
        </p:spPr>
      </p:pic>
    </p:spTree>
    <p:extLst>
      <p:ext uri="{BB962C8B-B14F-4D97-AF65-F5344CB8AC3E}">
        <p14:creationId xmlns:p14="http://schemas.microsoft.com/office/powerpoint/2010/main" val="6879256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696BF-07F5-D224-F0A3-1D5F2CDE8CEC}"/>
              </a:ext>
            </a:extLst>
          </p:cNvPr>
          <p:cNvSpPr>
            <a:spLocks noGrp="1"/>
          </p:cNvSpPr>
          <p:nvPr>
            <p:ph type="title"/>
          </p:nvPr>
        </p:nvSpPr>
        <p:spPr>
          <a:xfrm>
            <a:off x="838200" y="556995"/>
            <a:ext cx="10515600" cy="1133693"/>
          </a:xfrm>
        </p:spPr>
        <p:txBody>
          <a:bodyPr>
            <a:normAutofit/>
          </a:bodyPr>
          <a:lstStyle/>
          <a:p>
            <a:r>
              <a:rPr lang="en-US" sz="5200"/>
              <a:t>Harmful Gases </a:t>
            </a:r>
            <a:endParaRPr lang="en-GB" sz="5200"/>
          </a:p>
        </p:txBody>
      </p:sp>
      <p:sp>
        <p:nvSpPr>
          <p:cNvPr id="4" name="TextBox 3">
            <a:extLst>
              <a:ext uri="{FF2B5EF4-FFF2-40B4-BE49-F238E27FC236}">
                <a16:creationId xmlns:a16="http://schemas.microsoft.com/office/drawing/2014/main" id="{4F687A81-4E52-3093-20FC-C9E53CD7D00A}"/>
              </a:ext>
            </a:extLst>
          </p:cNvPr>
          <p:cNvSpPr txBox="1"/>
          <p:nvPr/>
        </p:nvSpPr>
        <p:spPr>
          <a:xfrm>
            <a:off x="838200" y="4636452"/>
            <a:ext cx="2516685" cy="718622"/>
          </a:xfrm>
          <a:prstGeom prst="rect">
            <a:avLst/>
          </a:prstGeom>
          <a:noFill/>
        </p:spPr>
        <p:txBody>
          <a:bodyPr wrap="square" rtlCol="0">
            <a:spAutoFit/>
          </a:bodyPr>
          <a:lstStyle/>
          <a:p>
            <a:pPr defTabSz="1014984">
              <a:spcAft>
                <a:spcPts val="600"/>
              </a:spcAft>
            </a:pPr>
            <a:r>
              <a:rPr lang="en-GB" sz="1998" kern="1200">
                <a:solidFill>
                  <a:schemeClr val="tx1"/>
                </a:solidFill>
                <a:latin typeface="+mn-lt"/>
                <a:ea typeface="+mn-ea"/>
                <a:cs typeface="+mn-cs"/>
              </a:rPr>
              <a:t>Nitrogen Dioxide (N02) </a:t>
            </a:r>
            <a:endParaRPr lang="en-GB"/>
          </a:p>
        </p:txBody>
      </p:sp>
      <p:sp>
        <p:nvSpPr>
          <p:cNvPr id="5" name="TextBox 4">
            <a:extLst>
              <a:ext uri="{FF2B5EF4-FFF2-40B4-BE49-F238E27FC236}">
                <a16:creationId xmlns:a16="http://schemas.microsoft.com/office/drawing/2014/main" id="{9A8BD9BE-C009-D5E9-8A9B-6F72FECA084B}"/>
              </a:ext>
            </a:extLst>
          </p:cNvPr>
          <p:cNvSpPr txBox="1"/>
          <p:nvPr/>
        </p:nvSpPr>
        <p:spPr>
          <a:xfrm>
            <a:off x="4892361" y="4636452"/>
            <a:ext cx="2516685" cy="718622"/>
          </a:xfrm>
          <a:prstGeom prst="rect">
            <a:avLst/>
          </a:prstGeom>
          <a:noFill/>
        </p:spPr>
        <p:txBody>
          <a:bodyPr wrap="square" rtlCol="0">
            <a:spAutoFit/>
          </a:bodyPr>
          <a:lstStyle/>
          <a:p>
            <a:pPr defTabSz="1014984">
              <a:spcAft>
                <a:spcPts val="600"/>
              </a:spcAft>
            </a:pPr>
            <a:r>
              <a:rPr lang="en-GB" sz="1998" kern="1200">
                <a:solidFill>
                  <a:schemeClr val="tx1"/>
                </a:solidFill>
                <a:latin typeface="+mn-lt"/>
                <a:ea typeface="+mn-ea"/>
                <a:cs typeface="+mn-cs"/>
              </a:rPr>
              <a:t>Carbon Monoxide (CO) </a:t>
            </a:r>
            <a:endParaRPr lang="en-GB"/>
          </a:p>
        </p:txBody>
      </p:sp>
      <p:sp>
        <p:nvSpPr>
          <p:cNvPr id="6" name="TextBox 5">
            <a:extLst>
              <a:ext uri="{FF2B5EF4-FFF2-40B4-BE49-F238E27FC236}">
                <a16:creationId xmlns:a16="http://schemas.microsoft.com/office/drawing/2014/main" id="{BFB537B4-75F7-F55C-D798-59C4A9CF4ED7}"/>
              </a:ext>
            </a:extLst>
          </p:cNvPr>
          <p:cNvSpPr txBox="1"/>
          <p:nvPr/>
        </p:nvSpPr>
        <p:spPr>
          <a:xfrm>
            <a:off x="9120451" y="4642188"/>
            <a:ext cx="2233349" cy="410641"/>
          </a:xfrm>
          <a:prstGeom prst="rect">
            <a:avLst/>
          </a:prstGeom>
          <a:noFill/>
        </p:spPr>
        <p:txBody>
          <a:bodyPr wrap="square" rtlCol="0">
            <a:spAutoFit/>
          </a:bodyPr>
          <a:lstStyle/>
          <a:p>
            <a:pPr defTabSz="1014984">
              <a:spcAft>
                <a:spcPts val="600"/>
              </a:spcAft>
            </a:pPr>
            <a:r>
              <a:rPr lang="en-GB" sz="1998" kern="1200">
                <a:solidFill>
                  <a:schemeClr val="tx1"/>
                </a:solidFill>
                <a:latin typeface="+mn-lt"/>
                <a:ea typeface="+mn-ea"/>
                <a:cs typeface="+mn-cs"/>
              </a:rPr>
              <a:t>Ozone (O3)</a:t>
            </a:r>
            <a:endParaRPr lang="en-GB"/>
          </a:p>
        </p:txBody>
      </p:sp>
      <p:sp>
        <p:nvSpPr>
          <p:cNvPr id="7" name="Cloud 6">
            <a:extLst>
              <a:ext uri="{FF2B5EF4-FFF2-40B4-BE49-F238E27FC236}">
                <a16:creationId xmlns:a16="http://schemas.microsoft.com/office/drawing/2014/main" id="{9C70F23E-599D-79B3-AF75-1B1825078FB5}"/>
              </a:ext>
            </a:extLst>
          </p:cNvPr>
          <p:cNvSpPr/>
          <p:nvPr/>
        </p:nvSpPr>
        <p:spPr>
          <a:xfrm>
            <a:off x="1270393" y="2647514"/>
            <a:ext cx="2233349" cy="1605520"/>
          </a:xfrm>
          <a:prstGeom prst="cloud">
            <a:avLst/>
          </a:prstGeom>
          <a:solidFill>
            <a:schemeClr val="accent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loud 7">
            <a:extLst>
              <a:ext uri="{FF2B5EF4-FFF2-40B4-BE49-F238E27FC236}">
                <a16:creationId xmlns:a16="http://schemas.microsoft.com/office/drawing/2014/main" id="{67B496AE-4D7C-BF9A-D786-A1A5E382E870}"/>
              </a:ext>
            </a:extLst>
          </p:cNvPr>
          <p:cNvSpPr/>
          <p:nvPr/>
        </p:nvSpPr>
        <p:spPr>
          <a:xfrm>
            <a:off x="5034028" y="2666120"/>
            <a:ext cx="2233349" cy="1605520"/>
          </a:xfrm>
          <a:prstGeom prst="cloud">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Cloud 8">
            <a:extLst>
              <a:ext uri="{FF2B5EF4-FFF2-40B4-BE49-F238E27FC236}">
                <a16:creationId xmlns:a16="http://schemas.microsoft.com/office/drawing/2014/main" id="{4E7C8921-E8CE-21F1-4270-2EED209D05C1}"/>
              </a:ext>
            </a:extLst>
          </p:cNvPr>
          <p:cNvSpPr/>
          <p:nvPr/>
        </p:nvSpPr>
        <p:spPr>
          <a:xfrm>
            <a:off x="8797663" y="2666120"/>
            <a:ext cx="2233349" cy="1605520"/>
          </a:xfrm>
          <a:prstGeom prst="cloud">
            <a:avLst/>
          </a:prstGeom>
          <a:solidFill>
            <a:schemeClr val="tx2">
              <a:lumMod val="10000"/>
              <a:lumOff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logo for a health organization&#10;&#10;Description automatically generated">
            <a:extLst>
              <a:ext uri="{FF2B5EF4-FFF2-40B4-BE49-F238E27FC236}">
                <a16:creationId xmlns:a16="http://schemas.microsoft.com/office/drawing/2014/main" id="{FA12379A-2CE0-D62D-1D9F-DAE2AC2275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29950" y="186447"/>
            <a:ext cx="647700" cy="647700"/>
          </a:xfrm>
          <a:prstGeom prst="rect">
            <a:avLst/>
          </a:prstGeom>
        </p:spPr>
      </p:pic>
    </p:spTree>
    <p:extLst>
      <p:ext uri="{BB962C8B-B14F-4D97-AF65-F5344CB8AC3E}">
        <p14:creationId xmlns:p14="http://schemas.microsoft.com/office/powerpoint/2010/main" val="19590946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696BF-07F5-D224-F0A3-1D5F2CDE8CEC}"/>
              </a:ext>
            </a:extLst>
          </p:cNvPr>
          <p:cNvSpPr>
            <a:spLocks noGrp="1"/>
          </p:cNvSpPr>
          <p:nvPr>
            <p:ph type="title"/>
          </p:nvPr>
        </p:nvSpPr>
        <p:spPr>
          <a:xfrm>
            <a:off x="838200" y="557188"/>
            <a:ext cx="10515600" cy="1133499"/>
          </a:xfrm>
        </p:spPr>
        <p:txBody>
          <a:bodyPr>
            <a:normAutofit/>
          </a:bodyPr>
          <a:lstStyle/>
          <a:p>
            <a:pPr algn="ctr"/>
            <a:r>
              <a:rPr lang="en-US" sz="5200"/>
              <a:t>Particles </a:t>
            </a:r>
            <a:endParaRPr lang="en-GB" sz="5200"/>
          </a:p>
        </p:txBody>
      </p:sp>
      <p:sp>
        <p:nvSpPr>
          <p:cNvPr id="4" name="TextBox 3">
            <a:extLst>
              <a:ext uri="{FF2B5EF4-FFF2-40B4-BE49-F238E27FC236}">
                <a16:creationId xmlns:a16="http://schemas.microsoft.com/office/drawing/2014/main" id="{D7260966-8089-F3BE-772F-1BE5B9D6B4D8}"/>
              </a:ext>
            </a:extLst>
          </p:cNvPr>
          <p:cNvSpPr txBox="1"/>
          <p:nvPr/>
        </p:nvSpPr>
        <p:spPr>
          <a:xfrm>
            <a:off x="3505908" y="3119671"/>
            <a:ext cx="3338660" cy="499496"/>
          </a:xfrm>
          <a:prstGeom prst="rect">
            <a:avLst/>
          </a:prstGeom>
          <a:noFill/>
        </p:spPr>
        <p:txBody>
          <a:bodyPr wrap="square" rtlCol="0">
            <a:spAutoFit/>
          </a:bodyPr>
          <a:lstStyle/>
          <a:p>
            <a:pPr defTabSz="1344168">
              <a:spcAft>
                <a:spcPts val="600"/>
              </a:spcAft>
            </a:pPr>
            <a:r>
              <a:rPr lang="en-GB" sz="2646" kern="1200" dirty="0">
                <a:solidFill>
                  <a:schemeClr val="tx1"/>
                </a:solidFill>
                <a:latin typeface="+mn-lt"/>
                <a:ea typeface="+mn-ea"/>
                <a:cs typeface="+mn-cs"/>
              </a:rPr>
              <a:t>PM10</a:t>
            </a:r>
            <a:endParaRPr lang="en-GB" dirty="0"/>
          </a:p>
        </p:txBody>
      </p:sp>
      <p:sp>
        <p:nvSpPr>
          <p:cNvPr id="5" name="TextBox 4">
            <a:extLst>
              <a:ext uri="{FF2B5EF4-FFF2-40B4-BE49-F238E27FC236}">
                <a16:creationId xmlns:a16="http://schemas.microsoft.com/office/drawing/2014/main" id="{14B18909-4EF7-A42A-E8EE-BAB37CB72130}"/>
              </a:ext>
            </a:extLst>
          </p:cNvPr>
          <p:cNvSpPr txBox="1"/>
          <p:nvPr/>
        </p:nvSpPr>
        <p:spPr>
          <a:xfrm>
            <a:off x="8001437" y="3119671"/>
            <a:ext cx="3338660" cy="499496"/>
          </a:xfrm>
          <a:prstGeom prst="rect">
            <a:avLst/>
          </a:prstGeom>
          <a:noFill/>
        </p:spPr>
        <p:txBody>
          <a:bodyPr wrap="square" rtlCol="0">
            <a:spAutoFit/>
          </a:bodyPr>
          <a:lstStyle/>
          <a:p>
            <a:pPr defTabSz="1344168">
              <a:spcAft>
                <a:spcPts val="600"/>
              </a:spcAft>
            </a:pPr>
            <a:r>
              <a:rPr lang="en-GB" sz="2646" kern="1200" dirty="0">
                <a:solidFill>
                  <a:schemeClr val="tx1"/>
                </a:solidFill>
                <a:latin typeface="+mn-lt"/>
                <a:ea typeface="+mn-ea"/>
                <a:cs typeface="+mn-cs"/>
              </a:rPr>
              <a:t>PM2.5</a:t>
            </a:r>
            <a:endParaRPr lang="en-GB" dirty="0"/>
          </a:p>
        </p:txBody>
      </p:sp>
      <p:sp>
        <p:nvSpPr>
          <p:cNvPr id="6" name="Oval 5">
            <a:extLst>
              <a:ext uri="{FF2B5EF4-FFF2-40B4-BE49-F238E27FC236}">
                <a16:creationId xmlns:a16="http://schemas.microsoft.com/office/drawing/2014/main" id="{25D8342E-08EA-0E8F-53FC-3AAF914D461E}"/>
              </a:ext>
            </a:extLst>
          </p:cNvPr>
          <p:cNvSpPr/>
          <p:nvPr/>
        </p:nvSpPr>
        <p:spPr>
          <a:xfrm>
            <a:off x="3505908" y="1855759"/>
            <a:ext cx="1052010" cy="109884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AAA015BC-785E-BE51-2639-ED49FE1C3BE4}"/>
              </a:ext>
            </a:extLst>
          </p:cNvPr>
          <p:cNvSpPr/>
          <p:nvPr/>
        </p:nvSpPr>
        <p:spPr>
          <a:xfrm>
            <a:off x="8367197" y="2068229"/>
            <a:ext cx="512517" cy="39113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magnifying glass and hair&#10;&#10;Description automatically generated">
            <a:extLst>
              <a:ext uri="{FF2B5EF4-FFF2-40B4-BE49-F238E27FC236}">
                <a16:creationId xmlns:a16="http://schemas.microsoft.com/office/drawing/2014/main" id="{E57D04BE-74AB-7F2D-C12E-C14B342C25A0}"/>
              </a:ext>
            </a:extLst>
          </p:cNvPr>
          <p:cNvPicPr>
            <a:picLocks noChangeAspect="1"/>
          </p:cNvPicPr>
          <p:nvPr/>
        </p:nvPicPr>
        <p:blipFill rotWithShape="1">
          <a:blip r:embed="rId3">
            <a:extLst>
              <a:ext uri="{28A0092B-C50C-407E-A947-70E740481C1C}">
                <a14:useLocalDpi xmlns:a14="http://schemas.microsoft.com/office/drawing/2010/main" val="0"/>
              </a:ext>
            </a:extLst>
          </a:blip>
          <a:srcRect b="12909"/>
          <a:stretch/>
        </p:blipFill>
        <p:spPr>
          <a:xfrm>
            <a:off x="4695860" y="3619167"/>
            <a:ext cx="3403905" cy="2964514"/>
          </a:xfrm>
          <a:prstGeom prst="rect">
            <a:avLst/>
          </a:prstGeom>
        </p:spPr>
      </p:pic>
      <p:pic>
        <p:nvPicPr>
          <p:cNvPr id="3" name="Picture 2" descr="A logo for a health organization&#10;&#10;Description automatically generated">
            <a:extLst>
              <a:ext uri="{FF2B5EF4-FFF2-40B4-BE49-F238E27FC236}">
                <a16:creationId xmlns:a16="http://schemas.microsoft.com/office/drawing/2014/main" id="{A3C2FD07-0AC0-DBB5-DF31-C9765615F6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29950" y="233338"/>
            <a:ext cx="647700" cy="647700"/>
          </a:xfrm>
          <a:prstGeom prst="rect">
            <a:avLst/>
          </a:prstGeom>
        </p:spPr>
      </p:pic>
    </p:spTree>
    <p:extLst>
      <p:ext uri="{BB962C8B-B14F-4D97-AF65-F5344CB8AC3E}">
        <p14:creationId xmlns:p14="http://schemas.microsoft.com/office/powerpoint/2010/main" val="30175180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5895B-0159-87EE-59B9-0336D7916A5D}"/>
              </a:ext>
            </a:extLst>
          </p:cNvPr>
          <p:cNvSpPr>
            <a:spLocks noGrp="1"/>
          </p:cNvSpPr>
          <p:nvPr>
            <p:ph type="title"/>
          </p:nvPr>
        </p:nvSpPr>
        <p:spPr>
          <a:xfrm>
            <a:off x="838200" y="557188"/>
            <a:ext cx="10515600" cy="1133499"/>
          </a:xfrm>
        </p:spPr>
        <p:txBody>
          <a:bodyPr>
            <a:normAutofit/>
          </a:bodyPr>
          <a:lstStyle/>
          <a:p>
            <a:pPr algn="ctr"/>
            <a:r>
              <a:rPr lang="en-US" sz="5200"/>
              <a:t>Smog</a:t>
            </a:r>
            <a:endParaRPr lang="en-GB" sz="5200"/>
          </a:p>
        </p:txBody>
      </p:sp>
      <p:pic>
        <p:nvPicPr>
          <p:cNvPr id="5" name="Graphic 4" descr="Sun outline">
            <a:extLst>
              <a:ext uri="{FF2B5EF4-FFF2-40B4-BE49-F238E27FC236}">
                <a16:creationId xmlns:a16="http://schemas.microsoft.com/office/drawing/2014/main" id="{914C158E-8640-C5B0-ACDE-FA1432867C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69006" y="1828800"/>
            <a:ext cx="1349181" cy="1349181"/>
          </a:xfrm>
          <a:prstGeom prst="rect">
            <a:avLst/>
          </a:prstGeom>
        </p:spPr>
      </p:pic>
      <p:pic>
        <p:nvPicPr>
          <p:cNvPr id="7" name="Graphic 6" descr="City with solid fill">
            <a:extLst>
              <a:ext uri="{FF2B5EF4-FFF2-40B4-BE49-F238E27FC236}">
                <a16:creationId xmlns:a16="http://schemas.microsoft.com/office/drawing/2014/main" id="{BE36161B-8985-4735-6EDF-0826BA64216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718187" y="2695761"/>
            <a:ext cx="2420871" cy="2420871"/>
          </a:xfrm>
          <a:prstGeom prst="rect">
            <a:avLst/>
          </a:prstGeom>
        </p:spPr>
      </p:pic>
      <p:pic>
        <p:nvPicPr>
          <p:cNvPr id="8" name="Graphic 7" descr="City with solid fill">
            <a:extLst>
              <a:ext uri="{FF2B5EF4-FFF2-40B4-BE49-F238E27FC236}">
                <a16:creationId xmlns:a16="http://schemas.microsoft.com/office/drawing/2014/main" id="{48FEE944-B275-C240-4DD7-D4D3ACF0C8F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39058" y="2695761"/>
            <a:ext cx="2420871" cy="2420871"/>
          </a:xfrm>
          <a:prstGeom prst="rect">
            <a:avLst/>
          </a:prstGeom>
        </p:spPr>
      </p:pic>
      <p:sp>
        <p:nvSpPr>
          <p:cNvPr id="9" name="Oval 8">
            <a:extLst>
              <a:ext uri="{FF2B5EF4-FFF2-40B4-BE49-F238E27FC236}">
                <a16:creationId xmlns:a16="http://schemas.microsoft.com/office/drawing/2014/main" id="{003F9CA3-7E6D-B056-A8ED-D34632126E42}"/>
              </a:ext>
            </a:extLst>
          </p:cNvPr>
          <p:cNvSpPr/>
          <p:nvPr/>
        </p:nvSpPr>
        <p:spPr>
          <a:xfrm>
            <a:off x="3438304" y="4154982"/>
            <a:ext cx="559767" cy="58468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AC90AA30-827B-AE83-501A-0E3F7F3A5E2B}"/>
              </a:ext>
            </a:extLst>
          </p:cNvPr>
          <p:cNvSpPr/>
          <p:nvPr/>
        </p:nvSpPr>
        <p:spPr>
          <a:xfrm>
            <a:off x="5859175" y="3725788"/>
            <a:ext cx="559767" cy="58468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9ACE440B-76D4-A1FD-632E-8B2ADC2CF040}"/>
              </a:ext>
            </a:extLst>
          </p:cNvPr>
          <p:cNvSpPr/>
          <p:nvPr/>
        </p:nvSpPr>
        <p:spPr>
          <a:xfrm>
            <a:off x="7349494" y="4355427"/>
            <a:ext cx="559767" cy="58468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D35EA66F-BDFA-B789-1EF0-91BCF4742239}"/>
              </a:ext>
            </a:extLst>
          </p:cNvPr>
          <p:cNvSpPr/>
          <p:nvPr/>
        </p:nvSpPr>
        <p:spPr>
          <a:xfrm>
            <a:off x="4977662" y="4452506"/>
            <a:ext cx="559767" cy="58468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F5DFCE3A-EDE1-E8D2-4E8C-0F26637A2D31}"/>
              </a:ext>
            </a:extLst>
          </p:cNvPr>
          <p:cNvSpPr/>
          <p:nvPr/>
        </p:nvSpPr>
        <p:spPr>
          <a:xfrm>
            <a:off x="6371099" y="4436511"/>
            <a:ext cx="559767" cy="58468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319C8FE0-76DD-8FCC-B2DF-AD505D8E9AC6}"/>
              </a:ext>
            </a:extLst>
          </p:cNvPr>
          <p:cNvSpPr/>
          <p:nvPr/>
        </p:nvSpPr>
        <p:spPr>
          <a:xfrm>
            <a:off x="4403543" y="4728853"/>
            <a:ext cx="272707" cy="20811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C295D6C0-C6FE-DD52-CD93-9065046B0FE2}"/>
              </a:ext>
            </a:extLst>
          </p:cNvPr>
          <p:cNvSpPr/>
          <p:nvPr/>
        </p:nvSpPr>
        <p:spPr>
          <a:xfrm>
            <a:off x="4977662" y="3366015"/>
            <a:ext cx="272707" cy="20811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E1ACD79A-518A-3636-38E4-FE9A15C15E16}"/>
              </a:ext>
            </a:extLst>
          </p:cNvPr>
          <p:cNvSpPr/>
          <p:nvPr/>
        </p:nvSpPr>
        <p:spPr>
          <a:xfrm>
            <a:off x="7923614" y="3334469"/>
            <a:ext cx="272707" cy="20811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C87A242B-03F1-C628-995C-1934CEDC5B7B}"/>
              </a:ext>
            </a:extLst>
          </p:cNvPr>
          <p:cNvSpPr/>
          <p:nvPr/>
        </p:nvSpPr>
        <p:spPr>
          <a:xfrm>
            <a:off x="8141301" y="4908513"/>
            <a:ext cx="272707" cy="20811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1E24CE5B-31B0-3207-CD5C-9AA7F440E0C9}"/>
              </a:ext>
            </a:extLst>
          </p:cNvPr>
          <p:cNvSpPr/>
          <p:nvPr/>
        </p:nvSpPr>
        <p:spPr>
          <a:xfrm>
            <a:off x="6002705" y="4630774"/>
            <a:ext cx="272707" cy="20811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6CB0FE02-B6D3-01C1-182D-DAE366661E75}"/>
              </a:ext>
            </a:extLst>
          </p:cNvPr>
          <p:cNvSpPr/>
          <p:nvPr/>
        </p:nvSpPr>
        <p:spPr>
          <a:xfrm>
            <a:off x="6234745" y="3308480"/>
            <a:ext cx="272707" cy="20811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Graphic 20" descr="Car outline">
            <a:extLst>
              <a:ext uri="{FF2B5EF4-FFF2-40B4-BE49-F238E27FC236}">
                <a16:creationId xmlns:a16="http://schemas.microsoft.com/office/drawing/2014/main" id="{A4A9229C-B94B-6AEA-5106-872186EBA27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780159" y="5066809"/>
            <a:ext cx="971219" cy="971219"/>
          </a:xfrm>
          <a:prstGeom prst="rect">
            <a:avLst/>
          </a:prstGeom>
        </p:spPr>
      </p:pic>
      <p:sp>
        <p:nvSpPr>
          <p:cNvPr id="22" name="Oval 21">
            <a:extLst>
              <a:ext uri="{FF2B5EF4-FFF2-40B4-BE49-F238E27FC236}">
                <a16:creationId xmlns:a16="http://schemas.microsoft.com/office/drawing/2014/main" id="{13A4AB46-C9BC-EA0D-09E5-A1BEA5F2F646}"/>
              </a:ext>
            </a:extLst>
          </p:cNvPr>
          <p:cNvSpPr/>
          <p:nvPr/>
        </p:nvSpPr>
        <p:spPr>
          <a:xfrm>
            <a:off x="6098392" y="5279710"/>
            <a:ext cx="272707" cy="20811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AFA87B7F-B643-F5F0-C82B-4C71DFCAE04B}"/>
              </a:ext>
            </a:extLst>
          </p:cNvPr>
          <p:cNvSpPr/>
          <p:nvPr/>
        </p:nvSpPr>
        <p:spPr>
          <a:xfrm>
            <a:off x="6493100" y="5521233"/>
            <a:ext cx="272707" cy="20811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Graphic 24" descr="Car outline">
            <a:extLst>
              <a:ext uri="{FF2B5EF4-FFF2-40B4-BE49-F238E27FC236}">
                <a16:creationId xmlns:a16="http://schemas.microsoft.com/office/drawing/2014/main" id="{969BAF36-BCCC-58C7-86E6-1CAE4D0D076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575779" y="5210125"/>
            <a:ext cx="971219" cy="971219"/>
          </a:xfrm>
          <a:prstGeom prst="rect">
            <a:avLst/>
          </a:prstGeom>
        </p:spPr>
      </p:pic>
      <p:sp>
        <p:nvSpPr>
          <p:cNvPr id="26" name="Oval 25">
            <a:extLst>
              <a:ext uri="{FF2B5EF4-FFF2-40B4-BE49-F238E27FC236}">
                <a16:creationId xmlns:a16="http://schemas.microsoft.com/office/drawing/2014/main" id="{19BD6479-BD21-0636-3CAC-4F6B6F7E8829}"/>
              </a:ext>
            </a:extLst>
          </p:cNvPr>
          <p:cNvSpPr/>
          <p:nvPr/>
        </p:nvSpPr>
        <p:spPr>
          <a:xfrm>
            <a:off x="4234896" y="5567718"/>
            <a:ext cx="272707" cy="20811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95467EA6-F55A-9A12-2FE5-3DF9DC27A5D4}"/>
              </a:ext>
            </a:extLst>
          </p:cNvPr>
          <p:cNvSpPr/>
          <p:nvPr/>
        </p:nvSpPr>
        <p:spPr>
          <a:xfrm>
            <a:off x="3913149" y="5344300"/>
            <a:ext cx="272707" cy="20811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11A4B8B7-B0F8-6DDF-DAD0-9B4D5EB37BA9}"/>
              </a:ext>
            </a:extLst>
          </p:cNvPr>
          <p:cNvSpPr/>
          <p:nvPr/>
        </p:nvSpPr>
        <p:spPr>
          <a:xfrm>
            <a:off x="3598579" y="4990053"/>
            <a:ext cx="272707" cy="20811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7" name="Graphic 36" descr="Factory with solid fill">
            <a:extLst>
              <a:ext uri="{FF2B5EF4-FFF2-40B4-BE49-F238E27FC236}">
                <a16:creationId xmlns:a16="http://schemas.microsoft.com/office/drawing/2014/main" id="{D879AD95-2D55-45F0-3B6D-E62289928A2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485773" y="3501672"/>
            <a:ext cx="1337220" cy="1337220"/>
          </a:xfrm>
          <a:prstGeom prst="rect">
            <a:avLst/>
          </a:prstGeom>
        </p:spPr>
      </p:pic>
      <p:sp>
        <p:nvSpPr>
          <p:cNvPr id="38" name="Oval 37">
            <a:extLst>
              <a:ext uri="{FF2B5EF4-FFF2-40B4-BE49-F238E27FC236}">
                <a16:creationId xmlns:a16="http://schemas.microsoft.com/office/drawing/2014/main" id="{65C758B0-336A-A45D-2068-2AE2C55C4EE6}"/>
              </a:ext>
            </a:extLst>
          </p:cNvPr>
          <p:cNvSpPr/>
          <p:nvPr/>
        </p:nvSpPr>
        <p:spPr>
          <a:xfrm>
            <a:off x="8600597" y="3390935"/>
            <a:ext cx="272707" cy="20811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864899A4-4131-8DDA-CD4E-18CD62E8AA5B}"/>
              </a:ext>
            </a:extLst>
          </p:cNvPr>
          <p:cNvSpPr/>
          <p:nvPr/>
        </p:nvSpPr>
        <p:spPr>
          <a:xfrm>
            <a:off x="8485773" y="3113196"/>
            <a:ext cx="272707" cy="20811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logo for a health organization&#10;&#10;Description automatically generated">
            <a:extLst>
              <a:ext uri="{FF2B5EF4-FFF2-40B4-BE49-F238E27FC236}">
                <a16:creationId xmlns:a16="http://schemas.microsoft.com/office/drawing/2014/main" id="{57A75092-C8D9-AA92-98F3-107B307819B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029950" y="233338"/>
            <a:ext cx="647700" cy="647700"/>
          </a:xfrm>
          <a:prstGeom prst="rect">
            <a:avLst/>
          </a:prstGeom>
        </p:spPr>
      </p:pic>
    </p:spTree>
    <p:extLst>
      <p:ext uri="{BB962C8B-B14F-4D97-AF65-F5344CB8AC3E}">
        <p14:creationId xmlns:p14="http://schemas.microsoft.com/office/powerpoint/2010/main" val="35718562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C8114-9285-3A9D-7C04-BE0E0496B102}"/>
              </a:ext>
            </a:extLst>
          </p:cNvPr>
          <p:cNvSpPr>
            <a:spLocks noGrp="1"/>
          </p:cNvSpPr>
          <p:nvPr>
            <p:ph type="title"/>
          </p:nvPr>
        </p:nvSpPr>
        <p:spPr>
          <a:xfrm>
            <a:off x="690713" y="3087111"/>
            <a:ext cx="3896785" cy="683777"/>
          </a:xfrm>
        </p:spPr>
        <p:txBody>
          <a:bodyPr vert="horz" lIns="91440" tIns="45720" rIns="91440" bIns="45720" rtlCol="0" anchor="b">
            <a:normAutofit fontScale="90000"/>
          </a:bodyPr>
          <a:lstStyle/>
          <a:p>
            <a:r>
              <a:rPr lang="en-US" dirty="0"/>
              <a:t>Smog In Cities</a:t>
            </a:r>
          </a:p>
        </p:txBody>
      </p:sp>
      <p:pic>
        <p:nvPicPr>
          <p:cNvPr id="7" name="Content Placeholder 6" descr="A city skyline with smog in the background&#10;&#10;Description automatically generated">
            <a:extLst>
              <a:ext uri="{FF2B5EF4-FFF2-40B4-BE49-F238E27FC236}">
                <a16:creationId xmlns:a16="http://schemas.microsoft.com/office/drawing/2014/main" id="{082FC437-31BA-71CD-7F88-4645D6B03A71}"/>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3842"/>
          <a:stretch/>
        </p:blipFill>
        <p:spPr>
          <a:xfrm>
            <a:off x="5065566" y="10"/>
            <a:ext cx="7032825" cy="4378805"/>
          </a:xfrm>
          <a:prstGeom prst="rect">
            <a:avLst/>
          </a:prstGeom>
        </p:spPr>
      </p:pic>
      <p:pic>
        <p:nvPicPr>
          <p:cNvPr id="13" name="Picture 12" descr="A city with many tall buildings&#10;&#10;Description automatically generated">
            <a:extLst>
              <a:ext uri="{FF2B5EF4-FFF2-40B4-BE49-F238E27FC236}">
                <a16:creationId xmlns:a16="http://schemas.microsoft.com/office/drawing/2014/main" id="{62C22B4C-A6BE-D3FD-AC3B-45BE93A5104B}"/>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4160" r="1290" b="-3"/>
          <a:stretch/>
        </p:blipFill>
        <p:spPr>
          <a:xfrm>
            <a:off x="5065566" y="4378817"/>
            <a:ext cx="3524828" cy="2479183"/>
          </a:xfrm>
          <a:prstGeom prst="rect">
            <a:avLst/>
          </a:prstGeom>
        </p:spPr>
      </p:pic>
      <p:pic>
        <p:nvPicPr>
          <p:cNvPr id="10" name="Picture 9" descr="A road with cars and vehicles on it&#10;&#10;Description automatically generated">
            <a:extLst>
              <a:ext uri="{FF2B5EF4-FFF2-40B4-BE49-F238E27FC236}">
                <a16:creationId xmlns:a16="http://schemas.microsoft.com/office/drawing/2014/main" id="{DF861AE2-8DD5-2515-5EFD-8E7336CEF2AC}"/>
              </a:ext>
            </a:extLst>
          </p:cNvPr>
          <p:cNvPicPr>
            <a:picLocks noChangeAspect="1"/>
          </p:cNvPicPr>
          <p:nvPr/>
        </p:nvPicPr>
        <p:blipFill rotWithShape="1">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r="4383" b="-3"/>
          <a:stretch/>
        </p:blipFill>
        <p:spPr>
          <a:xfrm rot="10800000" flipV="1">
            <a:off x="8573563" y="4378818"/>
            <a:ext cx="3524828" cy="2479182"/>
          </a:xfrm>
          <a:prstGeom prst="rect">
            <a:avLst/>
          </a:prstGeom>
        </p:spPr>
      </p:pic>
      <p:sp>
        <p:nvSpPr>
          <p:cNvPr id="8" name="TextBox 7">
            <a:extLst>
              <a:ext uri="{FF2B5EF4-FFF2-40B4-BE49-F238E27FC236}">
                <a16:creationId xmlns:a16="http://schemas.microsoft.com/office/drawing/2014/main" id="{75C5BF11-B19D-D5F2-CAFE-A25153DD43F7}"/>
              </a:ext>
            </a:extLst>
          </p:cNvPr>
          <p:cNvSpPr txBox="1"/>
          <p:nvPr/>
        </p:nvSpPr>
        <p:spPr>
          <a:xfrm>
            <a:off x="9643873" y="4178760"/>
            <a:ext cx="2454518"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4" tooltip="https://www.flickr.com/photos/67551917@N00/261718673/">
                  <a:extLst>
                    <a:ext uri="{A12FA001-AC4F-418D-AE19-62706E023703}">
                      <ahyp:hlinkClr xmlns:ahyp="http://schemas.microsoft.com/office/drawing/2018/hyperlinkcolor" val="tx"/>
                    </a:ext>
                  </a:extLst>
                </a:hlinkClick>
              </a:rPr>
              <a:t>This Photo</a:t>
            </a:r>
            <a:r>
              <a:rPr lang="en-GB" sz="700">
                <a:solidFill>
                  <a:srgbClr val="FFFFFF"/>
                </a:solidFill>
              </a:rPr>
              <a:t> by Unknown Author is licensed under </a:t>
            </a:r>
            <a:r>
              <a:rPr lang="en-GB" sz="700">
                <a:solidFill>
                  <a:srgbClr val="FFFFFF"/>
                </a:solidFill>
                <a:hlinkClick r:id="rId9" tooltip="https://creativecommons.org/licenses/by-nc/3.0/">
                  <a:extLst>
                    <a:ext uri="{A12FA001-AC4F-418D-AE19-62706E023703}">
                      <ahyp:hlinkClr xmlns:ahyp="http://schemas.microsoft.com/office/drawing/2018/hyperlinkcolor" val="tx"/>
                    </a:ext>
                  </a:extLst>
                </a:hlinkClick>
              </a:rPr>
              <a:t>CC BY-NC</a:t>
            </a:r>
            <a:endParaRPr lang="en-GB" sz="700">
              <a:solidFill>
                <a:srgbClr val="FFFFFF"/>
              </a:solidFill>
            </a:endParaRPr>
          </a:p>
        </p:txBody>
      </p:sp>
      <p:sp>
        <p:nvSpPr>
          <p:cNvPr id="11" name="TextBox 10">
            <a:extLst>
              <a:ext uri="{FF2B5EF4-FFF2-40B4-BE49-F238E27FC236}">
                <a16:creationId xmlns:a16="http://schemas.microsoft.com/office/drawing/2014/main" id="{C69D26CE-690E-B512-3893-5284C1E66AF1}"/>
              </a:ext>
            </a:extLst>
          </p:cNvPr>
          <p:cNvSpPr txBox="1"/>
          <p:nvPr/>
        </p:nvSpPr>
        <p:spPr>
          <a:xfrm>
            <a:off x="9737482" y="6657945"/>
            <a:ext cx="2454518"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8" tooltip="https://www.flickr.com/photos/mrbula/3257681978/in/faves-109289926@N07/">
                  <a:extLst>
                    <a:ext uri="{A12FA001-AC4F-418D-AE19-62706E023703}">
                      <ahyp:hlinkClr xmlns:ahyp="http://schemas.microsoft.com/office/drawing/2018/hyperlinkcolor" val="tx"/>
                    </a:ext>
                  </a:extLst>
                </a:hlinkClick>
              </a:rPr>
              <a:t>This Photo</a:t>
            </a:r>
            <a:r>
              <a:rPr lang="en-GB" sz="700">
                <a:solidFill>
                  <a:srgbClr val="FFFFFF"/>
                </a:solidFill>
              </a:rPr>
              <a:t> by Unknown Author is licensed under </a:t>
            </a:r>
            <a:r>
              <a:rPr lang="en-GB" sz="700">
                <a:solidFill>
                  <a:srgbClr val="FFFFFF"/>
                </a:solidFill>
                <a:hlinkClick r:id="rId9" tooltip="https://creativecommons.org/licenses/by-nc/3.0/">
                  <a:extLst>
                    <a:ext uri="{A12FA001-AC4F-418D-AE19-62706E023703}">
                      <ahyp:hlinkClr xmlns:ahyp="http://schemas.microsoft.com/office/drawing/2018/hyperlinkcolor" val="tx"/>
                    </a:ext>
                  </a:extLst>
                </a:hlinkClick>
              </a:rPr>
              <a:t>CC BY-NC</a:t>
            </a:r>
            <a:endParaRPr lang="en-GB" sz="700">
              <a:solidFill>
                <a:srgbClr val="FFFFFF"/>
              </a:solidFill>
            </a:endParaRPr>
          </a:p>
        </p:txBody>
      </p:sp>
      <p:sp>
        <p:nvSpPr>
          <p:cNvPr id="14" name="TextBox 13">
            <a:extLst>
              <a:ext uri="{FF2B5EF4-FFF2-40B4-BE49-F238E27FC236}">
                <a16:creationId xmlns:a16="http://schemas.microsoft.com/office/drawing/2014/main" id="{B66DA595-8032-A911-1D3C-8CA1BF19D9FA}"/>
              </a:ext>
            </a:extLst>
          </p:cNvPr>
          <p:cNvSpPr txBox="1"/>
          <p:nvPr/>
        </p:nvSpPr>
        <p:spPr>
          <a:xfrm>
            <a:off x="6158318" y="6657945"/>
            <a:ext cx="2432076"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6" tooltip="https://www.flickr.com/photos/thomashobbs/96375769">
                  <a:extLst>
                    <a:ext uri="{A12FA001-AC4F-418D-AE19-62706E023703}">
                      <ahyp:hlinkClr xmlns:ahyp="http://schemas.microsoft.com/office/drawing/2018/hyperlinkcolor" val="tx"/>
                    </a:ext>
                  </a:extLst>
                </a:hlinkClick>
              </a:rPr>
              <a:t>This Photo</a:t>
            </a:r>
            <a:r>
              <a:rPr lang="en-GB" sz="700">
                <a:solidFill>
                  <a:srgbClr val="FFFFFF"/>
                </a:solidFill>
              </a:rPr>
              <a:t> by Unknown Author is licensed under </a:t>
            </a:r>
            <a:r>
              <a:rPr lang="en-GB" sz="700">
                <a:solidFill>
                  <a:srgbClr val="FFFFFF"/>
                </a:solidFill>
                <a:hlinkClick r:id="rId10" tooltip="https://creativecommons.org/licenses/by-sa/3.0/">
                  <a:extLst>
                    <a:ext uri="{A12FA001-AC4F-418D-AE19-62706E023703}">
                      <ahyp:hlinkClr xmlns:ahyp="http://schemas.microsoft.com/office/drawing/2018/hyperlinkcolor" val="tx"/>
                    </a:ext>
                  </a:extLst>
                </a:hlinkClick>
              </a:rPr>
              <a:t>CC BY-SA</a:t>
            </a:r>
            <a:endParaRPr lang="en-GB" sz="700">
              <a:solidFill>
                <a:srgbClr val="FFFFFF"/>
              </a:solidFill>
            </a:endParaRPr>
          </a:p>
        </p:txBody>
      </p:sp>
    </p:spTree>
    <p:extLst>
      <p:ext uri="{BB962C8B-B14F-4D97-AF65-F5344CB8AC3E}">
        <p14:creationId xmlns:p14="http://schemas.microsoft.com/office/powerpoint/2010/main" val="42812011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CD92A-3B30-F2DF-F398-7C12E28BC133}"/>
              </a:ext>
            </a:extLst>
          </p:cNvPr>
          <p:cNvSpPr>
            <a:spLocks noGrp="1"/>
          </p:cNvSpPr>
          <p:nvPr>
            <p:ph type="title"/>
          </p:nvPr>
        </p:nvSpPr>
        <p:spPr/>
        <p:txBody>
          <a:bodyPr/>
          <a:lstStyle/>
          <a:p>
            <a:r>
              <a:rPr lang="en-GB" dirty="0"/>
              <a:t>Ways to reduce air pollution: </a:t>
            </a:r>
          </a:p>
        </p:txBody>
      </p:sp>
      <p:sp>
        <p:nvSpPr>
          <p:cNvPr id="4" name="TextBox 3">
            <a:extLst>
              <a:ext uri="{FF2B5EF4-FFF2-40B4-BE49-F238E27FC236}">
                <a16:creationId xmlns:a16="http://schemas.microsoft.com/office/drawing/2014/main" id="{26A6A354-B8C2-AB2D-093D-B71C064B8B8C}"/>
              </a:ext>
            </a:extLst>
          </p:cNvPr>
          <p:cNvSpPr txBox="1"/>
          <p:nvPr/>
        </p:nvSpPr>
        <p:spPr>
          <a:xfrm>
            <a:off x="4303939" y="3244334"/>
            <a:ext cx="3861707" cy="461665"/>
          </a:xfrm>
          <a:prstGeom prst="rect">
            <a:avLst/>
          </a:prstGeom>
          <a:noFill/>
        </p:spPr>
        <p:txBody>
          <a:bodyPr wrap="square" rtlCol="0">
            <a:spAutoFit/>
          </a:bodyPr>
          <a:lstStyle/>
          <a:p>
            <a:r>
              <a:rPr lang="en-GB" sz="2400" b="1" dirty="0"/>
              <a:t>Make less trips in the car </a:t>
            </a:r>
          </a:p>
        </p:txBody>
      </p:sp>
      <p:sp>
        <p:nvSpPr>
          <p:cNvPr id="5" name="TextBox 4">
            <a:extLst>
              <a:ext uri="{FF2B5EF4-FFF2-40B4-BE49-F238E27FC236}">
                <a16:creationId xmlns:a16="http://schemas.microsoft.com/office/drawing/2014/main" id="{00A4202F-4439-D5E1-8EA9-16BA47707D6F}"/>
              </a:ext>
            </a:extLst>
          </p:cNvPr>
          <p:cNvSpPr txBox="1"/>
          <p:nvPr/>
        </p:nvSpPr>
        <p:spPr>
          <a:xfrm>
            <a:off x="608240" y="3244334"/>
            <a:ext cx="2592160" cy="461665"/>
          </a:xfrm>
          <a:prstGeom prst="rect">
            <a:avLst/>
          </a:prstGeom>
          <a:noFill/>
        </p:spPr>
        <p:txBody>
          <a:bodyPr wrap="square" rtlCol="0">
            <a:spAutoFit/>
          </a:bodyPr>
          <a:lstStyle/>
          <a:p>
            <a:r>
              <a:rPr lang="en-GB" sz="2400" b="1" dirty="0"/>
              <a:t>Walk and Cycle</a:t>
            </a:r>
          </a:p>
        </p:txBody>
      </p:sp>
      <p:sp>
        <p:nvSpPr>
          <p:cNvPr id="6" name="TextBox 5">
            <a:extLst>
              <a:ext uri="{FF2B5EF4-FFF2-40B4-BE49-F238E27FC236}">
                <a16:creationId xmlns:a16="http://schemas.microsoft.com/office/drawing/2014/main" id="{4AEB3D95-B53E-0812-9C15-5DA32982ABEE}"/>
              </a:ext>
            </a:extLst>
          </p:cNvPr>
          <p:cNvSpPr txBox="1"/>
          <p:nvPr/>
        </p:nvSpPr>
        <p:spPr>
          <a:xfrm>
            <a:off x="9263743" y="3244334"/>
            <a:ext cx="2592160" cy="461665"/>
          </a:xfrm>
          <a:prstGeom prst="rect">
            <a:avLst/>
          </a:prstGeom>
          <a:noFill/>
        </p:spPr>
        <p:txBody>
          <a:bodyPr wrap="square" rtlCol="0">
            <a:spAutoFit/>
          </a:bodyPr>
          <a:lstStyle/>
          <a:p>
            <a:r>
              <a:rPr lang="en-GB" sz="2400" b="1" dirty="0"/>
              <a:t>Plant more trees </a:t>
            </a:r>
          </a:p>
        </p:txBody>
      </p:sp>
      <p:pic>
        <p:nvPicPr>
          <p:cNvPr id="8" name="Graphic 7" descr="Walk with solid fill">
            <a:extLst>
              <a:ext uri="{FF2B5EF4-FFF2-40B4-BE49-F238E27FC236}">
                <a16:creationId xmlns:a16="http://schemas.microsoft.com/office/drawing/2014/main" id="{F9B1A2C5-2772-EC1E-1D3E-5B4BCF31893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0088" y="2187167"/>
            <a:ext cx="914400" cy="914400"/>
          </a:xfrm>
          <a:prstGeom prst="rect">
            <a:avLst/>
          </a:prstGeom>
        </p:spPr>
      </p:pic>
      <p:pic>
        <p:nvPicPr>
          <p:cNvPr id="10" name="Graphic 9" descr="Cycling with solid fill">
            <a:extLst>
              <a:ext uri="{FF2B5EF4-FFF2-40B4-BE49-F238E27FC236}">
                <a16:creationId xmlns:a16="http://schemas.microsoft.com/office/drawing/2014/main" id="{064D75C2-589C-D2EE-FB1F-A414C7DB1D0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14488" y="2271473"/>
            <a:ext cx="914400" cy="914400"/>
          </a:xfrm>
          <a:prstGeom prst="rect">
            <a:avLst/>
          </a:prstGeom>
        </p:spPr>
      </p:pic>
      <p:pic>
        <p:nvPicPr>
          <p:cNvPr id="12" name="Graphic 11" descr="No Driving outline">
            <a:extLst>
              <a:ext uri="{FF2B5EF4-FFF2-40B4-BE49-F238E27FC236}">
                <a16:creationId xmlns:a16="http://schemas.microsoft.com/office/drawing/2014/main" id="{551FCBDD-3FA5-EDD3-4203-503D7152487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349307" y="1943491"/>
            <a:ext cx="1300843" cy="1300843"/>
          </a:xfrm>
          <a:prstGeom prst="rect">
            <a:avLst/>
          </a:prstGeom>
        </p:spPr>
      </p:pic>
      <p:pic>
        <p:nvPicPr>
          <p:cNvPr id="14" name="Graphic 13" descr="Hill scene with solid fill">
            <a:extLst>
              <a:ext uri="{FF2B5EF4-FFF2-40B4-BE49-F238E27FC236}">
                <a16:creationId xmlns:a16="http://schemas.microsoft.com/office/drawing/2014/main" id="{11DB5087-275C-EA6E-60DB-1BD07419BB1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736759" y="1943491"/>
            <a:ext cx="1296419" cy="1296419"/>
          </a:xfrm>
          <a:prstGeom prst="rect">
            <a:avLst/>
          </a:prstGeom>
        </p:spPr>
      </p:pic>
      <p:pic>
        <p:nvPicPr>
          <p:cNvPr id="3" name="Picture 2" descr="A logo for a health organization&#10;&#10;Description automatically generated">
            <a:extLst>
              <a:ext uri="{FF2B5EF4-FFF2-40B4-BE49-F238E27FC236}">
                <a16:creationId xmlns:a16="http://schemas.microsoft.com/office/drawing/2014/main" id="{8D45A088-25C8-C170-824F-F3BE225665D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183958" y="143495"/>
            <a:ext cx="647700" cy="647700"/>
          </a:xfrm>
          <a:prstGeom prst="rect">
            <a:avLst/>
          </a:prstGeom>
        </p:spPr>
      </p:pic>
    </p:spTree>
    <p:extLst>
      <p:ext uri="{BB962C8B-B14F-4D97-AF65-F5344CB8AC3E}">
        <p14:creationId xmlns:p14="http://schemas.microsoft.com/office/powerpoint/2010/main" val="39103439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6DACC-FCDF-0998-BA72-A2600E577EC5}"/>
              </a:ext>
            </a:extLst>
          </p:cNvPr>
          <p:cNvSpPr>
            <a:spLocks noGrp="1"/>
          </p:cNvSpPr>
          <p:nvPr>
            <p:ph type="title"/>
          </p:nvPr>
        </p:nvSpPr>
        <p:spPr>
          <a:xfrm>
            <a:off x="1113810" y="2960716"/>
            <a:ext cx="4036334" cy="2387600"/>
          </a:xfrm>
        </p:spPr>
        <p:txBody>
          <a:bodyPr vert="horz" lIns="91440" tIns="45720" rIns="91440" bIns="45720" rtlCol="0" anchor="t">
            <a:normAutofit/>
          </a:bodyPr>
          <a:lstStyle/>
          <a:p>
            <a:r>
              <a:rPr lang="en-US" sz="5400" kern="1200">
                <a:solidFill>
                  <a:schemeClr val="tx1"/>
                </a:solidFill>
                <a:latin typeface="+mj-lt"/>
                <a:ea typeface="+mj-ea"/>
                <a:cs typeface="+mj-cs"/>
              </a:rPr>
              <a:t>Respiratory System </a:t>
            </a:r>
          </a:p>
        </p:txBody>
      </p:sp>
      <p:pic>
        <p:nvPicPr>
          <p:cNvPr id="5" name="Picture 4" descr="A diagram of a human body&#10;&#10;Description automatically generated">
            <a:extLst>
              <a:ext uri="{FF2B5EF4-FFF2-40B4-BE49-F238E27FC236}">
                <a16:creationId xmlns:a16="http://schemas.microsoft.com/office/drawing/2014/main" id="{99F934BF-0C7B-5218-B9CB-5EE120D1B4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0203" y="666728"/>
            <a:ext cx="4700579" cy="5465791"/>
          </a:xfrm>
          <a:prstGeom prst="rect">
            <a:avLst/>
          </a:prstGeom>
        </p:spPr>
      </p:pic>
      <p:pic>
        <p:nvPicPr>
          <p:cNvPr id="3" name="Picture 2" descr="A logo for a health organization&#10;&#10;Description automatically generated">
            <a:extLst>
              <a:ext uri="{FF2B5EF4-FFF2-40B4-BE49-F238E27FC236}">
                <a16:creationId xmlns:a16="http://schemas.microsoft.com/office/drawing/2014/main" id="{1F12AC2D-A792-81A7-B7E3-AB7905C5F9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96204" y="102177"/>
            <a:ext cx="647700" cy="647700"/>
          </a:xfrm>
          <a:prstGeom prst="rect">
            <a:avLst/>
          </a:prstGeom>
        </p:spPr>
      </p:pic>
    </p:spTree>
    <p:extLst>
      <p:ext uri="{BB962C8B-B14F-4D97-AF65-F5344CB8AC3E}">
        <p14:creationId xmlns:p14="http://schemas.microsoft.com/office/powerpoint/2010/main" val="1753375978"/>
      </p:ext>
    </p:extLst>
  </p:cSld>
  <p:clrMapOvr>
    <a:masterClrMapping/>
  </p:clrMapOvr>
</p:sld>
</file>

<file path=ppt/theme/theme1.xml><?xml version="1.0" encoding="utf-8"?>
<a:theme xmlns:a="http://schemas.openxmlformats.org/drawingml/2006/main" name="BHC 24 PowerPoint Slide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d6367f75-90c8-41ad-93a4-1318cb170378" xsi:nil="true"/>
    <lcf76f155ced4ddcb4097134ff3c332f xmlns="13c761a2-a96c-4054-91b7-d5e4b20bda31">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CB72A6933AC9B4DA53E243DFBC6B1F4" ma:contentTypeVersion="16" ma:contentTypeDescription="Create a new document." ma:contentTypeScope="" ma:versionID="6ac4f06841abf9ff409782345861e77c">
  <xsd:schema xmlns:xsd="http://www.w3.org/2001/XMLSchema" xmlns:xs="http://www.w3.org/2001/XMLSchema" xmlns:p="http://schemas.microsoft.com/office/2006/metadata/properties" xmlns:ns2="13c761a2-a96c-4054-91b7-d5e4b20bda31" xmlns:ns3="d6367f75-90c8-41ad-93a4-1318cb170378" targetNamespace="http://schemas.microsoft.com/office/2006/metadata/properties" ma:root="true" ma:fieldsID="3a85faf3fb8ca6187df2d875e0efeff3" ns2:_="" ns3:_="">
    <xsd:import namespace="13c761a2-a96c-4054-91b7-d5e4b20bda31"/>
    <xsd:import namespace="d6367f75-90c8-41ad-93a4-1318cb17037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c761a2-a96c-4054-91b7-d5e4b20bda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87112ed1-ee8f-4fd0-b2e8-0e9d49fff594"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descrip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6367f75-90c8-41ad-93a4-1318cb170378"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d6e9a09d-a0d5-44fd-bd74-9852b3ccd98a}" ma:internalName="TaxCatchAll" ma:showField="CatchAllData" ma:web="d6367f75-90c8-41ad-93a4-1318cb170378">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7471863-A08D-4CA2-B465-D000D9B35B3A}">
  <ds:schemaRefs>
    <ds:schemaRef ds:uri="http://schemas.microsoft.com/sharepoint/v3/contenttype/forms"/>
  </ds:schemaRefs>
</ds:datastoreItem>
</file>

<file path=customXml/itemProps2.xml><?xml version="1.0" encoding="utf-8"?>
<ds:datastoreItem xmlns:ds="http://schemas.openxmlformats.org/officeDocument/2006/customXml" ds:itemID="{EAF9B83F-31B6-4C67-A137-FF7F60705534}">
  <ds:schemaRefs>
    <ds:schemaRef ds:uri="http://schemas.microsoft.com/office/2006/metadata/properties"/>
    <ds:schemaRef ds:uri="http://schemas.microsoft.com/office/infopath/2007/PartnerControls"/>
    <ds:schemaRef ds:uri="d6367f75-90c8-41ad-93a4-1318cb170378"/>
    <ds:schemaRef ds:uri="13c761a2-a96c-4054-91b7-d5e4b20bda31"/>
  </ds:schemaRefs>
</ds:datastoreItem>
</file>

<file path=customXml/itemProps3.xml><?xml version="1.0" encoding="utf-8"?>
<ds:datastoreItem xmlns:ds="http://schemas.openxmlformats.org/officeDocument/2006/customXml" ds:itemID="{D0C83A50-237E-46F8-B0F1-EF6183B1A3A4}"/>
</file>

<file path=docProps/app.xml><?xml version="1.0" encoding="utf-8"?>
<Properties xmlns="http://schemas.openxmlformats.org/officeDocument/2006/extended-properties" xmlns:vt="http://schemas.openxmlformats.org/officeDocument/2006/docPropsVTypes">
  <Template>BHC 24 PowerPoint Slides</Template>
  <TotalTime>845</TotalTime>
  <Words>1227</Words>
  <Application>Microsoft Office PowerPoint</Application>
  <PresentationFormat>Widescreen</PresentationFormat>
  <Paragraphs>176</Paragraphs>
  <Slides>31</Slides>
  <Notes>23</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ADLaM Display</vt:lpstr>
      <vt:lpstr>Aptos</vt:lpstr>
      <vt:lpstr>Aptos Display</vt:lpstr>
      <vt:lpstr>Arial</vt:lpstr>
      <vt:lpstr>Neue Haas Grotesk Text Pro</vt:lpstr>
      <vt:lpstr>BHC 24 PowerPoint Slides</vt:lpstr>
      <vt:lpstr>Healthy Transport </vt:lpstr>
      <vt:lpstr>Unit 1: Air Pollution</vt:lpstr>
      <vt:lpstr>What is Air Pollution?</vt:lpstr>
      <vt:lpstr>Harmful Gases </vt:lpstr>
      <vt:lpstr>Particles </vt:lpstr>
      <vt:lpstr>Smog</vt:lpstr>
      <vt:lpstr>Smog In Cities</vt:lpstr>
      <vt:lpstr>Ways to reduce air pollution: </vt:lpstr>
      <vt:lpstr>Respiratory System </vt:lpstr>
      <vt:lpstr>Breathing In  </vt:lpstr>
      <vt:lpstr>Breathing Out</vt:lpstr>
      <vt:lpstr>Air Pollution gets inside side our lungs, making it harder to breath and can cause damage.</vt:lpstr>
      <vt:lpstr>PowerPoint Presentation</vt:lpstr>
      <vt:lpstr>Pollution Particle Tag</vt:lpstr>
      <vt:lpstr>Source, Solution or Health Effect </vt:lpstr>
      <vt:lpstr>Source   Solution  Health Effect</vt:lpstr>
      <vt:lpstr>Driving Petrol and Diesel Cars</vt:lpstr>
      <vt:lpstr>Public Transportation</vt:lpstr>
      <vt:lpstr>Natural Disasters </vt:lpstr>
      <vt:lpstr>Make Asthma Worse</vt:lpstr>
      <vt:lpstr>Electric Cars </vt:lpstr>
      <vt:lpstr>Hurts Your Heart </vt:lpstr>
      <vt:lpstr>Factories</vt:lpstr>
      <vt:lpstr>Walking and Cycling </vt:lpstr>
      <vt:lpstr>Makes it Harder to Breath</vt:lpstr>
      <vt:lpstr>Lorries </vt:lpstr>
      <vt:lpstr>Coughing </vt:lpstr>
      <vt:lpstr>More Green Space</vt:lpstr>
      <vt:lpstr>Source        Solution  Health Effect</vt:lpstr>
      <vt:lpstr>Source        Solution  Health Effect</vt:lpstr>
      <vt:lpstr>DIY Pollution Catcher</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Smog</dc:title>
  <dc:creator>Maeve Brennan</dc:creator>
  <cp:lastModifiedBy>Maeve Brennan</cp:lastModifiedBy>
  <cp:revision>4</cp:revision>
  <dcterms:created xsi:type="dcterms:W3CDTF">2024-05-28T08:34:16Z</dcterms:created>
  <dcterms:modified xsi:type="dcterms:W3CDTF">2025-07-03T10:05:54Z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0x010100FCB72A6933AC9B4DA53E243DFBC6B1F4</vt:lpwstr>
  </property>
  <property fmtid="{D5CDD505-2E9C-101B-9397-08002B2CF9AE}" pid="3" name="MediaServiceImageTags">
    <vt:lpwstr/>
  </property>
</Properties>
</file>