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11" r:id="rId5"/>
    <p:sldId id="256" r:id="rId6"/>
    <p:sldId id="260" r:id="rId7"/>
    <p:sldId id="261" r:id="rId8"/>
    <p:sldId id="262" r:id="rId9"/>
    <p:sldId id="268" r:id="rId10"/>
    <p:sldId id="257" r:id="rId11"/>
    <p:sldId id="288" r:id="rId12"/>
    <p:sldId id="258" r:id="rId13"/>
    <p:sldId id="267" r:id="rId14"/>
    <p:sldId id="259" r:id="rId15"/>
    <p:sldId id="273" r:id="rId16"/>
    <p:sldId id="281" r:id="rId17"/>
    <p:sldId id="264" r:id="rId18"/>
    <p:sldId id="275" r:id="rId19"/>
    <p:sldId id="272" r:id="rId20"/>
    <p:sldId id="266" r:id="rId21"/>
    <p:sldId id="276" r:id="rId22"/>
    <p:sldId id="277" r:id="rId23"/>
    <p:sldId id="280" r:id="rId24"/>
    <p:sldId id="283" r:id="rId25"/>
    <p:sldId id="271" r:id="rId26"/>
    <p:sldId id="270" r:id="rId27"/>
    <p:sldId id="286" r:id="rId28"/>
    <p:sldId id="285"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47FEB-EF9F-471E-B3C1-7FD606B0EB55}" v="2" dt="2025-04-17T13:05:11.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39" autoAdjust="0"/>
  </p:normalViewPr>
  <p:slideViewPr>
    <p:cSldViewPr snapToGrid="0">
      <p:cViewPr varScale="1">
        <p:scale>
          <a:sx n="64" d="100"/>
          <a:sy n="64" d="100"/>
        </p:scale>
        <p:origin x="9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F813E-D49C-4613-B51B-4EE31A2AA649}"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6E7C0-99A1-4FF7-B419-EE7C71385BE3}" type="slidenum">
              <a:rPr lang="en-GB" smtClean="0"/>
              <a:t>‹#›</a:t>
            </a:fld>
            <a:endParaRPr lang="en-GB"/>
          </a:p>
        </p:txBody>
      </p:sp>
    </p:spTree>
    <p:extLst>
      <p:ext uri="{BB962C8B-B14F-4D97-AF65-F5344CB8AC3E}">
        <p14:creationId xmlns:p14="http://schemas.microsoft.com/office/powerpoint/2010/main" val="2223928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hs.uk/live-well/exercise/exercise-health-benefit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hf.org.uk/informationsupport/heart-matters-magazine/activity/what-happens-when-you-exercis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World Health Organization recommends children and adolescents aged 5-17 years need at least an average of 60 minutes per day of moderate to vigorous physical activity</a:t>
            </a: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11</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Moderate activity are those activities which raise your heart rate, make you feel warmer and breathe faster. It is recommended that children include a variety of types of physical activity each week such as walking, jumping, running, sports, dancing and physical education.</a:t>
            </a: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12</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What happens inside your body when you exercise?</a:t>
            </a:r>
            <a:r>
              <a:rPr lang="en-US" sz="1200" u="sng" kern="100" baseline="30000" dirty="0">
                <a:effectLst/>
                <a:latin typeface="Aptos" panose="020B0004020202020204" pitchFamily="34" charset="0"/>
                <a:ea typeface="Aptos" panose="020B0004020202020204" pitchFamily="34" charset="0"/>
                <a:cs typeface="Times New Roman" panose="02020603050405020304" pitchFamily="18" charset="0"/>
              </a:rPr>
              <a:t>13</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Body temperature increase when your muscles heat up making you feel warm</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Heart beats faster to pump blood to the muscles you are using, this blood carries oxygen to your muscles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Lungs work harder to make you breath faster so blood can pick up more oxygen from your lungs and bring it to your muscles which are working harder so they need more oxygen </a:t>
            </a:r>
            <a:endParaRPr lang="en-GB" sz="12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u="none" strike="noStrike" kern="100" dirty="0">
                <a:effectLst/>
                <a:latin typeface="Aptos" panose="020B0004020202020204" pitchFamily="34" charset="0"/>
                <a:ea typeface="Aptos" panose="020B0004020202020204" pitchFamily="34" charset="0"/>
                <a:cs typeface="Times New Roman" panose="02020603050405020304" pitchFamily="18" charset="0"/>
              </a:rPr>
              <a:t>NHS (2021) Benefits of exercise, </a:t>
            </a:r>
            <a:r>
              <a:rPr lang="en-US" sz="1200" u="none" strike="noStrike" kern="100" dirty="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rPr>
              <a:t>https://www.nhs.uk/live-well/exercise/exercise-health-benefits/</a:t>
            </a:r>
            <a:endParaRPr lang="en-GB" sz="12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2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dirty="0">
                <a:effectLst/>
                <a:latin typeface="Aptos" panose="020B0004020202020204" pitchFamily="34" charset="0"/>
                <a:ea typeface="Aptos" panose="020B0004020202020204" pitchFamily="34" charset="0"/>
                <a:cs typeface="Times New Roman" panose="02020603050405020304" pitchFamily="18" charset="0"/>
              </a:rPr>
              <a:t>British Heart Foundation (2017). What happens when you exercise video, </a:t>
            </a:r>
            <a:r>
              <a:rPr lang="en-US" sz="1200" u="sng" dirty="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4"/>
              </a:rPr>
              <a:t>https://www.bhf.org.uk/informationsupport/heart-matters-magazine/activity/what-happens-when-you-exercise</a:t>
            </a:r>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3</a:t>
            </a:fld>
            <a:endParaRPr lang="en-GB"/>
          </a:p>
        </p:txBody>
      </p:sp>
    </p:spTree>
    <p:extLst>
      <p:ext uri="{BB962C8B-B14F-4D97-AF65-F5344CB8AC3E}">
        <p14:creationId xmlns:p14="http://schemas.microsoft.com/office/powerpoint/2010/main" val="372261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walk and cycle to school as a healthier more environmentally friendly options to travel to school </a:t>
            </a:r>
          </a:p>
          <a:p>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14</a:t>
            </a:fld>
            <a:endParaRPr lang="en-GB"/>
          </a:p>
        </p:txBody>
      </p:sp>
    </p:spTree>
    <p:extLst>
      <p:ext uri="{BB962C8B-B14F-4D97-AF65-F5344CB8AC3E}">
        <p14:creationId xmlns:p14="http://schemas.microsoft.com/office/powerpoint/2010/main" val="65686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 </a:t>
            </a:r>
          </a:p>
        </p:txBody>
      </p:sp>
      <p:sp>
        <p:nvSpPr>
          <p:cNvPr id="4" name="Slide Number Placeholder 3"/>
          <p:cNvSpPr>
            <a:spLocks noGrp="1"/>
          </p:cNvSpPr>
          <p:nvPr>
            <p:ph type="sldNum" sz="quarter" idx="5"/>
          </p:nvPr>
        </p:nvSpPr>
        <p:spPr/>
        <p:txBody>
          <a:bodyPr/>
          <a:lstStyle/>
          <a:p>
            <a:fld id="{7696E7C0-99A1-4FF7-B419-EE7C71385BE3}" type="slidenum">
              <a:rPr lang="en-GB" smtClean="0"/>
              <a:t>15</a:t>
            </a:fld>
            <a:endParaRPr lang="en-GB"/>
          </a:p>
        </p:txBody>
      </p:sp>
    </p:spTree>
    <p:extLst>
      <p:ext uri="{BB962C8B-B14F-4D97-AF65-F5344CB8AC3E}">
        <p14:creationId xmlns:p14="http://schemas.microsoft.com/office/powerpoint/2010/main" val="2268984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way you can walk to school is if your school has a walking bus. Children who walk to school can spend time walking and talking with friends, spend time outdoors, get exercise, come to school more refreshed and ready to focus. </a:t>
            </a:r>
          </a:p>
          <a:p>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16</a:t>
            </a:fld>
            <a:endParaRPr lang="en-GB"/>
          </a:p>
        </p:txBody>
      </p:sp>
    </p:spTree>
    <p:extLst>
      <p:ext uri="{BB962C8B-B14F-4D97-AF65-F5344CB8AC3E}">
        <p14:creationId xmlns:p14="http://schemas.microsoft.com/office/powerpoint/2010/main" val="3512514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an opportunity to introduce the students into the concepts of how to create a walking bus, get them thinking about what people and resources they might need. How they could convenience other children to walk to school and ways to keep the walking bus fun and exciting ( tickets for no homework, classroom parties etc. ) </a:t>
            </a:r>
          </a:p>
        </p:txBody>
      </p:sp>
      <p:sp>
        <p:nvSpPr>
          <p:cNvPr id="4" name="Slide Number Placeholder 3"/>
          <p:cNvSpPr>
            <a:spLocks noGrp="1"/>
          </p:cNvSpPr>
          <p:nvPr>
            <p:ph type="sldNum" sz="quarter" idx="5"/>
          </p:nvPr>
        </p:nvSpPr>
        <p:spPr/>
        <p:txBody>
          <a:bodyPr/>
          <a:lstStyle/>
          <a:p>
            <a:fld id="{7696E7C0-99A1-4FF7-B419-EE7C71385BE3}" type="slidenum">
              <a:rPr lang="en-GB" smtClean="0"/>
              <a:t>17</a:t>
            </a:fld>
            <a:endParaRPr lang="en-GB"/>
          </a:p>
        </p:txBody>
      </p:sp>
    </p:spTree>
    <p:extLst>
      <p:ext uri="{BB962C8B-B14F-4D97-AF65-F5344CB8AC3E}">
        <p14:creationId xmlns:p14="http://schemas.microsoft.com/office/powerpoint/2010/main" val="2049489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18</a:t>
            </a:fld>
            <a:endParaRPr lang="en-GB"/>
          </a:p>
        </p:txBody>
      </p:sp>
    </p:spTree>
    <p:extLst>
      <p:ext uri="{BB962C8B-B14F-4D97-AF65-F5344CB8AC3E}">
        <p14:creationId xmlns:p14="http://schemas.microsoft.com/office/powerpoint/2010/main" val="109156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19</a:t>
            </a:fld>
            <a:endParaRPr lang="en-GB"/>
          </a:p>
        </p:txBody>
      </p:sp>
    </p:spTree>
    <p:extLst>
      <p:ext uri="{BB962C8B-B14F-4D97-AF65-F5344CB8AC3E}">
        <p14:creationId xmlns:p14="http://schemas.microsoft.com/office/powerpoint/2010/main" val="168910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21</a:t>
            </a:fld>
            <a:endParaRPr lang="en-GB"/>
          </a:p>
        </p:txBody>
      </p:sp>
    </p:spTree>
    <p:extLst>
      <p:ext uri="{BB962C8B-B14F-4D97-AF65-F5344CB8AC3E}">
        <p14:creationId xmlns:p14="http://schemas.microsoft.com/office/powerpoint/2010/main" val="4017469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Follow these steps when crossing the road </a:t>
            </a:r>
          </a:p>
          <a:p>
            <a:endParaRPr lang="en-GB" dirty="0"/>
          </a:p>
          <a:p>
            <a:r>
              <a:rPr lang="en-GB" dirty="0"/>
              <a:t>https://www.nidirect.gov.uk/articles/road-safety-seven-11-year-olds#:~:text=Using%20crossings-,Teach%20your%20child%20to%3A,or%20other%20people%20are%20crossing </a:t>
            </a:r>
          </a:p>
        </p:txBody>
      </p:sp>
      <p:sp>
        <p:nvSpPr>
          <p:cNvPr id="4" name="Slide Number Placeholder 3"/>
          <p:cNvSpPr>
            <a:spLocks noGrp="1"/>
          </p:cNvSpPr>
          <p:nvPr>
            <p:ph type="sldNum" sz="quarter" idx="5"/>
          </p:nvPr>
        </p:nvSpPr>
        <p:spPr/>
        <p:txBody>
          <a:bodyPr/>
          <a:lstStyle/>
          <a:p>
            <a:fld id="{7696E7C0-99A1-4FF7-B419-EE7C71385BE3}" type="slidenum">
              <a:rPr lang="en-GB" smtClean="0"/>
              <a:t>22</a:t>
            </a:fld>
            <a:endParaRPr lang="en-GB"/>
          </a:p>
        </p:txBody>
      </p:sp>
    </p:spTree>
    <p:extLst>
      <p:ext uri="{BB962C8B-B14F-4D97-AF65-F5344CB8AC3E}">
        <p14:creationId xmlns:p14="http://schemas.microsoft.com/office/powerpoint/2010/main" val="2151508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most important thing to remember when cross is to ………If you are unsure wait until you are confident it is okay to cross, if possible find a crossing area and wait for the green man to appear to walk </a:t>
            </a:r>
          </a:p>
          <a:p>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23</a:t>
            </a:fld>
            <a:endParaRPr lang="en-GB"/>
          </a:p>
        </p:txBody>
      </p:sp>
    </p:spTree>
    <p:extLst>
      <p:ext uri="{BB962C8B-B14F-4D97-AF65-F5344CB8AC3E}">
        <p14:creationId xmlns:p14="http://schemas.microsoft.com/office/powerpoint/2010/main" val="1837189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we wear bright colour close, that are reflective it makes it easier for drivers to see us. This is especially important in the winter and at night. </a:t>
            </a:r>
          </a:p>
          <a:p>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24</a:t>
            </a:fld>
            <a:endParaRPr lang="en-GB"/>
          </a:p>
        </p:txBody>
      </p:sp>
    </p:spTree>
    <p:extLst>
      <p:ext uri="{BB962C8B-B14F-4D97-AF65-F5344CB8AC3E}">
        <p14:creationId xmlns:p14="http://schemas.microsoft.com/office/powerpoint/2010/main" val="297859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4</a:t>
            </a:fld>
            <a:endParaRPr lang="en-GB"/>
          </a:p>
        </p:txBody>
      </p:sp>
    </p:spTree>
    <p:extLst>
      <p:ext uri="{BB962C8B-B14F-4D97-AF65-F5344CB8AC3E}">
        <p14:creationId xmlns:p14="http://schemas.microsoft.com/office/powerpoint/2010/main" val="2524958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25</a:t>
            </a:fld>
            <a:endParaRPr lang="en-GB"/>
          </a:p>
        </p:txBody>
      </p:sp>
    </p:spTree>
    <p:extLst>
      <p:ext uri="{BB962C8B-B14F-4D97-AF65-F5344CB8AC3E}">
        <p14:creationId xmlns:p14="http://schemas.microsoft.com/office/powerpoint/2010/main" val="406426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1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26</a:t>
            </a:fld>
            <a:endParaRPr lang="en-GB"/>
          </a:p>
        </p:txBody>
      </p:sp>
    </p:spTree>
    <p:extLst>
      <p:ext uri="{BB962C8B-B14F-4D97-AF65-F5344CB8AC3E}">
        <p14:creationId xmlns:p14="http://schemas.microsoft.com/office/powerpoint/2010/main" val="349775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2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5</a:t>
            </a:fld>
            <a:endParaRPr lang="en-GB"/>
          </a:p>
        </p:txBody>
      </p:sp>
    </p:spTree>
    <p:extLst>
      <p:ext uri="{BB962C8B-B14F-4D97-AF65-F5344CB8AC3E}">
        <p14:creationId xmlns:p14="http://schemas.microsoft.com/office/powerpoint/2010/main" val="416056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Key Stage 2 Booklet for Instructions </a:t>
            </a:r>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6</a:t>
            </a:fld>
            <a:endParaRPr lang="en-GB"/>
          </a:p>
        </p:txBody>
      </p:sp>
    </p:spTree>
    <p:extLst>
      <p:ext uri="{BB962C8B-B14F-4D97-AF65-F5344CB8AC3E}">
        <p14:creationId xmlns:p14="http://schemas.microsoft.com/office/powerpoint/2010/main" val="289959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be able to walk and cycle from place to place it is important to have spaces and places that make it easy and safe to walk and cycle </a:t>
            </a:r>
          </a:p>
          <a:p>
            <a:r>
              <a:rPr lang="en-GB" dirty="0"/>
              <a:t>Does your neighbourhood have any of these?</a:t>
            </a:r>
          </a:p>
          <a:p>
            <a:r>
              <a:rPr lang="en-GB" dirty="0"/>
              <a:t>Do you think it would be safe to walk and cycle to school? Why or why not? Ex: there are safe crossing or we need wider footpaths </a:t>
            </a: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8</a:t>
            </a:fld>
            <a:endParaRPr lang="en-GB"/>
          </a:p>
        </p:txBody>
      </p:sp>
    </p:spTree>
    <p:extLst>
      <p:ext uri="{BB962C8B-B14F-4D97-AF65-F5344CB8AC3E}">
        <p14:creationId xmlns:p14="http://schemas.microsoft.com/office/powerpoint/2010/main" val="311748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Walking and cycling are forms of transport that get individuals outside and exercising. Walking and cycling to places such as school can assist with incorporating physical activity into one’s everyday routine</a:t>
            </a:r>
            <a:endParaRPr lang="en-GB" dirty="0"/>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9</a:t>
            </a:fld>
            <a:endParaRPr lang="en-GB"/>
          </a:p>
        </p:txBody>
      </p:sp>
    </p:spTree>
    <p:extLst>
      <p:ext uri="{BB962C8B-B14F-4D97-AF65-F5344CB8AC3E}">
        <p14:creationId xmlns:p14="http://schemas.microsoft.com/office/powerpoint/2010/main" val="415893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benefits to walking and cycling </a:t>
            </a:r>
          </a:p>
          <a:p>
            <a:r>
              <a:rPr lang="en-GB" dirty="0"/>
              <a:t>More focused, happier, stronger mind</a:t>
            </a:r>
          </a:p>
          <a:p>
            <a:r>
              <a:rPr lang="en-GB" dirty="0"/>
              <a:t>Lower risk of getting sick or serious illnesses </a:t>
            </a:r>
          </a:p>
          <a:p>
            <a:r>
              <a:rPr lang="en-GB" dirty="0"/>
              <a:t>Stronger bones, muscles, and healthier body </a:t>
            </a:r>
          </a:p>
          <a:p>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10</a:t>
            </a:fld>
            <a:endParaRPr lang="en-GB"/>
          </a:p>
        </p:txBody>
      </p:sp>
    </p:spTree>
    <p:extLst>
      <p:ext uri="{BB962C8B-B14F-4D97-AF65-F5344CB8AC3E}">
        <p14:creationId xmlns:p14="http://schemas.microsoft.com/office/powerpoint/2010/main" val="2887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Walking and cycling instead of taking a car keeps cars off the road, this reduces the amount of air pollution released from cars. Which as we have discussed is important for keeping the air we breath clean and healthy </a:t>
            </a:r>
          </a:p>
          <a:p>
            <a:r>
              <a:rPr lang="en-GB" dirty="0"/>
              <a:t>Air pollution causes climate change so when we walk and cycle we help fight climate change </a:t>
            </a:r>
          </a:p>
          <a:p>
            <a:r>
              <a:rPr lang="en-GB" dirty="0"/>
              <a:t>As we have discussed we need elements to make it safe to walk and cycle, these are part of our built environment or the area we spend time in, when we walk and cycle more communities can be changed to create healthier environments that make it safe to walk and cycle </a:t>
            </a:r>
          </a:p>
          <a:p>
            <a:endParaRPr lang="en-GB" dirty="0"/>
          </a:p>
        </p:txBody>
      </p:sp>
      <p:sp>
        <p:nvSpPr>
          <p:cNvPr id="4" name="Slide Number Placeholder 3"/>
          <p:cNvSpPr>
            <a:spLocks noGrp="1"/>
          </p:cNvSpPr>
          <p:nvPr>
            <p:ph type="sldNum" sz="quarter" idx="5"/>
          </p:nvPr>
        </p:nvSpPr>
        <p:spPr/>
        <p:txBody>
          <a:bodyPr/>
          <a:lstStyle/>
          <a:p>
            <a:fld id="{7696E7C0-99A1-4FF7-B419-EE7C71385BE3}" type="slidenum">
              <a:rPr lang="en-GB" smtClean="0"/>
              <a:t>11</a:t>
            </a:fld>
            <a:endParaRPr lang="en-GB"/>
          </a:p>
        </p:txBody>
      </p:sp>
    </p:spTree>
    <p:extLst>
      <p:ext uri="{BB962C8B-B14F-4D97-AF65-F5344CB8AC3E}">
        <p14:creationId xmlns:p14="http://schemas.microsoft.com/office/powerpoint/2010/main" val="68945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Key Stage 1 Booklet for Instructions </a:t>
            </a:r>
          </a:p>
        </p:txBody>
      </p:sp>
      <p:sp>
        <p:nvSpPr>
          <p:cNvPr id="4" name="Slide Number Placeholder 3"/>
          <p:cNvSpPr>
            <a:spLocks noGrp="1"/>
          </p:cNvSpPr>
          <p:nvPr>
            <p:ph type="sldNum" sz="quarter" idx="5"/>
          </p:nvPr>
        </p:nvSpPr>
        <p:spPr/>
        <p:txBody>
          <a:bodyPr/>
          <a:lstStyle/>
          <a:p>
            <a:fld id="{7696E7C0-99A1-4FF7-B419-EE7C71385BE3}" type="slidenum">
              <a:rPr lang="en-GB" smtClean="0"/>
              <a:t>12</a:t>
            </a:fld>
            <a:endParaRPr lang="en-GB"/>
          </a:p>
        </p:txBody>
      </p:sp>
    </p:spTree>
    <p:extLst>
      <p:ext uri="{BB962C8B-B14F-4D97-AF65-F5344CB8AC3E}">
        <p14:creationId xmlns:p14="http://schemas.microsoft.com/office/powerpoint/2010/main" val="4170706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92A7-38AA-A90A-50A9-FE15942BAB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67E0E9-DBC3-65D6-7C46-9E3B9D201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A5C308-BEA4-6CBE-0B28-1EB9ABC4E2B7}"/>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5" name="Footer Placeholder 4">
            <a:extLst>
              <a:ext uri="{FF2B5EF4-FFF2-40B4-BE49-F238E27FC236}">
                <a16:creationId xmlns:a16="http://schemas.microsoft.com/office/drawing/2014/main" id="{F231D4E0-E7A6-A4DD-43D9-81B29EE8FB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E49538-3A33-5A6A-B856-8BB9FE88FA31}"/>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423427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665C-A360-2AE9-72F6-CC6C15EBE8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C49D1A-07DC-5242-0988-BBAE63F623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0E2E52-7465-B09A-22D6-84A0D6B3C13E}"/>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5" name="Footer Placeholder 4">
            <a:extLst>
              <a:ext uri="{FF2B5EF4-FFF2-40B4-BE49-F238E27FC236}">
                <a16:creationId xmlns:a16="http://schemas.microsoft.com/office/drawing/2014/main" id="{D82CC3DE-C2C8-A556-C7BD-2F3527FAE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3A5200-4283-D751-B968-A58E2B975501}"/>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97493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07E91-5812-8B21-B4BA-C34E2501A8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D41D0D-1660-205A-DCCC-C4DD6BFBE5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00D5E3-28C9-3BB1-927F-7A24271F7F2D}"/>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5" name="Footer Placeholder 4">
            <a:extLst>
              <a:ext uri="{FF2B5EF4-FFF2-40B4-BE49-F238E27FC236}">
                <a16:creationId xmlns:a16="http://schemas.microsoft.com/office/drawing/2014/main" id="{7E8B7493-0E94-8ABF-C1A3-AA8686428C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8B7D1F-82AF-B6E9-2A03-54B3DD756C66}"/>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406433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2A09-87DD-3B02-AD43-7D04AED61D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F47F3E-C241-D0D5-B500-DE72079A52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21AAFA-C5C8-B71F-CA25-07837F43A31F}"/>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5" name="Footer Placeholder 4">
            <a:extLst>
              <a:ext uri="{FF2B5EF4-FFF2-40B4-BE49-F238E27FC236}">
                <a16:creationId xmlns:a16="http://schemas.microsoft.com/office/drawing/2014/main" id="{5AB8D69A-4DC1-52D0-D774-21C268E515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EFCA5-028C-1B63-650A-C26B903194E6}"/>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251274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BAA8-790B-754C-81D2-845BEAF1D7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B7B588-5191-AA65-A983-9D29996DAE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6F727F-6708-6AFE-3FDD-E2A1DB79D327}"/>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5" name="Footer Placeholder 4">
            <a:extLst>
              <a:ext uri="{FF2B5EF4-FFF2-40B4-BE49-F238E27FC236}">
                <a16:creationId xmlns:a16="http://schemas.microsoft.com/office/drawing/2014/main" id="{6FE471D3-9EA7-BF8D-CBBF-AB2E9EA65E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FD8FC6-433E-1ABE-E1A5-1CBA8BEA0D57}"/>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50887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6DDD-9857-C6A1-C184-4FBAF46CAC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2186F4-29C1-0947-4551-A19BBB0CC7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C9CF6C-DE98-CA59-944C-360B992B1C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B1A2E9-1EE2-41F1-B69B-DCBD9413E7E0}"/>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6" name="Footer Placeholder 5">
            <a:extLst>
              <a:ext uri="{FF2B5EF4-FFF2-40B4-BE49-F238E27FC236}">
                <a16:creationId xmlns:a16="http://schemas.microsoft.com/office/drawing/2014/main" id="{BCE6A7AA-3728-50AE-2D2E-78A893FCEB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1AE628-4B6B-8D4A-1F97-1A2B3D31BDAF}"/>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298312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BDBF2-6D1F-9D50-8E0D-8672B5571E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ABDCBA-1E92-8093-EE24-F82E4240EF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436A8-5591-82EA-D762-537DBE250F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07E093-DB4C-F65A-A083-E929B8F229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029963-C201-6CF9-50D2-28862C970C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ECA151-8B16-38E3-A64E-08F3FBAF2365}"/>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8" name="Footer Placeholder 7">
            <a:extLst>
              <a:ext uri="{FF2B5EF4-FFF2-40B4-BE49-F238E27FC236}">
                <a16:creationId xmlns:a16="http://schemas.microsoft.com/office/drawing/2014/main" id="{42237C38-0AF6-3C9C-B344-C782E8AF8C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E3A3B4-3B97-832B-0372-6AF192EF6C04}"/>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176200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990A-CCAE-7ED5-6621-3C3F58EBDC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2AE2A5-DE24-D141-FFDA-2EEF0E585708}"/>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4" name="Footer Placeholder 3">
            <a:extLst>
              <a:ext uri="{FF2B5EF4-FFF2-40B4-BE49-F238E27FC236}">
                <a16:creationId xmlns:a16="http://schemas.microsoft.com/office/drawing/2014/main" id="{9EBF7678-C4B6-B821-4661-B981C865F8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6F5174-949B-D07C-B527-181B462798C0}"/>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3901817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383D05-506A-9DFE-C04E-4DD841963FE1}"/>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3" name="Footer Placeholder 2">
            <a:extLst>
              <a:ext uri="{FF2B5EF4-FFF2-40B4-BE49-F238E27FC236}">
                <a16:creationId xmlns:a16="http://schemas.microsoft.com/office/drawing/2014/main" id="{571C95EB-7561-895F-46BA-F2CD9D0B56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1751FD-0613-8AEF-90C3-D2B6EBF3AA31}"/>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80845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A5CD-BD71-08DE-6BE6-80B2DB908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F94A05-1E12-B0BE-CDEB-CDE218CC7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9D1BE5-E20A-E89A-8A94-C1C623187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725DF-4FFD-51D7-64FF-E25868873045}"/>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6" name="Footer Placeholder 5">
            <a:extLst>
              <a:ext uri="{FF2B5EF4-FFF2-40B4-BE49-F238E27FC236}">
                <a16:creationId xmlns:a16="http://schemas.microsoft.com/office/drawing/2014/main" id="{96D47365-FC95-A358-1C42-5298C4C2C4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2BF337-4C35-1A7F-A34E-455DC06B0C45}"/>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324858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39F5-4273-FF4F-BA4A-90D2C8E7DA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E114FFE-FF00-BEEE-4EBF-A1544B52F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8A76B4-5C66-649A-2357-2193AE0D1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4B422-C1C3-B37E-8D1F-84F3501E1658}"/>
              </a:ext>
            </a:extLst>
          </p:cNvPr>
          <p:cNvSpPr>
            <a:spLocks noGrp="1"/>
          </p:cNvSpPr>
          <p:nvPr>
            <p:ph type="dt" sz="half" idx="10"/>
          </p:nvPr>
        </p:nvSpPr>
        <p:spPr/>
        <p:txBody>
          <a:bodyPr/>
          <a:lstStyle/>
          <a:p>
            <a:fld id="{32CC25DF-7204-4CCA-BD62-D25E9D1C6E08}" type="datetimeFigureOut">
              <a:rPr lang="en-GB" smtClean="0"/>
              <a:t>03/07/2025</a:t>
            </a:fld>
            <a:endParaRPr lang="en-GB"/>
          </a:p>
        </p:txBody>
      </p:sp>
      <p:sp>
        <p:nvSpPr>
          <p:cNvPr id="6" name="Footer Placeholder 5">
            <a:extLst>
              <a:ext uri="{FF2B5EF4-FFF2-40B4-BE49-F238E27FC236}">
                <a16:creationId xmlns:a16="http://schemas.microsoft.com/office/drawing/2014/main" id="{5D4AEE5B-B967-F711-59FA-F596936C31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DFAFAE-DBCD-8D42-E0E6-623F7227410E}"/>
              </a:ext>
            </a:extLst>
          </p:cNvPr>
          <p:cNvSpPr>
            <a:spLocks noGrp="1"/>
          </p:cNvSpPr>
          <p:nvPr>
            <p:ph type="sldNum" sz="quarter" idx="12"/>
          </p:nvPr>
        </p:nvSpPr>
        <p:spPr/>
        <p:txBody>
          <a:bodyPr/>
          <a:lstStyle/>
          <a:p>
            <a:fld id="{8F39B5E1-2015-49A7-9D46-21AA647CD9A8}" type="slidenum">
              <a:rPr lang="en-GB" smtClean="0"/>
              <a:t>‹#›</a:t>
            </a:fld>
            <a:endParaRPr lang="en-GB"/>
          </a:p>
        </p:txBody>
      </p:sp>
    </p:spTree>
    <p:extLst>
      <p:ext uri="{BB962C8B-B14F-4D97-AF65-F5344CB8AC3E}">
        <p14:creationId xmlns:p14="http://schemas.microsoft.com/office/powerpoint/2010/main" val="2874481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946C2-043E-FA57-040A-2D77BB837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242802-4BFF-5E88-D261-EA392BF11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70EA1D-46DF-A4FE-2ACD-132CAF479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CC25DF-7204-4CCA-BD62-D25E9D1C6E08}" type="datetimeFigureOut">
              <a:rPr lang="en-GB" smtClean="0"/>
              <a:t>03/07/2025</a:t>
            </a:fld>
            <a:endParaRPr lang="en-GB"/>
          </a:p>
        </p:txBody>
      </p:sp>
      <p:sp>
        <p:nvSpPr>
          <p:cNvPr id="5" name="Footer Placeholder 4">
            <a:extLst>
              <a:ext uri="{FF2B5EF4-FFF2-40B4-BE49-F238E27FC236}">
                <a16:creationId xmlns:a16="http://schemas.microsoft.com/office/drawing/2014/main" id="{E1F16901-7D0E-E855-1313-CAB4BA4FD5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E5DC19A-1B7D-D329-CEE7-F495E9160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39B5E1-2015-49A7-9D46-21AA647CD9A8}" type="slidenum">
              <a:rPr lang="en-GB" smtClean="0"/>
              <a:t>‹#›</a:t>
            </a:fld>
            <a:endParaRPr lang="en-GB"/>
          </a:p>
        </p:txBody>
      </p:sp>
    </p:spTree>
    <p:extLst>
      <p:ext uri="{BB962C8B-B14F-4D97-AF65-F5344CB8AC3E}">
        <p14:creationId xmlns:p14="http://schemas.microsoft.com/office/powerpoint/2010/main" val="1911874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jp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hyperlink" Target="https://openclipart.org/detail/167093/fwd__bubble_hand_drawn-by-rejon-177666" TargetMode="Externa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hyperlink" Target="https://www.bbc.co.uk/teach/class-clips-video/articles/zhf76v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teach/class-clips-video/articles/z7t8q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A1C4-529D-C62C-F104-E4CEAA8125F0}"/>
              </a:ext>
            </a:extLst>
          </p:cNvPr>
          <p:cNvSpPr>
            <a:spLocks noGrp="1"/>
          </p:cNvSpPr>
          <p:nvPr>
            <p:ph type="ctrTitle"/>
          </p:nvPr>
        </p:nvSpPr>
        <p:spPr>
          <a:xfrm>
            <a:off x="1190759" y="-219766"/>
            <a:ext cx="9144000" cy="2387600"/>
          </a:xfrm>
        </p:spPr>
        <p:txBody>
          <a:bodyPr/>
          <a:lstStyle/>
          <a:p>
            <a:r>
              <a:rPr lang="en-US" dirty="0">
                <a:solidFill>
                  <a:srgbClr val="133F78"/>
                </a:solidFill>
                <a:latin typeface="Neue Haas Grotesk Text Pro" panose="020B0504020202020204" pitchFamily="34" charset="0"/>
              </a:rPr>
              <a:t>Healthy Transport </a:t>
            </a:r>
            <a:endParaRPr lang="en-GB" dirty="0">
              <a:solidFill>
                <a:srgbClr val="133F78"/>
              </a:solidFill>
              <a:latin typeface="Neue Haas Grotesk Text Pro" panose="020B0504020202020204" pitchFamily="34" charset="0"/>
            </a:endParaRPr>
          </a:p>
        </p:txBody>
      </p:sp>
      <p:sp>
        <p:nvSpPr>
          <p:cNvPr id="3" name="Subtitle 2">
            <a:extLst>
              <a:ext uri="{FF2B5EF4-FFF2-40B4-BE49-F238E27FC236}">
                <a16:creationId xmlns:a16="http://schemas.microsoft.com/office/drawing/2014/main" id="{E6F84044-4BB1-4C04-F52C-B133ED15AC0A}"/>
              </a:ext>
            </a:extLst>
          </p:cNvPr>
          <p:cNvSpPr>
            <a:spLocks noGrp="1"/>
          </p:cNvSpPr>
          <p:nvPr>
            <p:ph type="subTitle" idx="1"/>
          </p:nvPr>
        </p:nvSpPr>
        <p:spPr>
          <a:xfrm>
            <a:off x="1190759" y="2259909"/>
            <a:ext cx="9144000" cy="1655762"/>
          </a:xfrm>
        </p:spPr>
        <p:txBody>
          <a:bodyPr>
            <a:normAutofit/>
          </a:bodyPr>
          <a:lstStyle/>
          <a:p>
            <a:r>
              <a:rPr lang="en-US" sz="3200" dirty="0">
                <a:solidFill>
                  <a:srgbClr val="133F78"/>
                </a:solidFill>
                <a:latin typeface="Neue Haas Grotesk Text Pro" panose="020B0504020202020204" pitchFamily="34" charset="0"/>
              </a:rPr>
              <a:t>Units 3-5</a:t>
            </a:r>
            <a:endParaRPr lang="en-GB" sz="3200" dirty="0">
              <a:solidFill>
                <a:srgbClr val="133F78"/>
              </a:solidFill>
              <a:latin typeface="Neue Haas Grotesk Text Pro" panose="020B0504020202020204" pitchFamily="34" charset="0"/>
            </a:endParaRPr>
          </a:p>
        </p:txBody>
      </p:sp>
      <p:pic>
        <p:nvPicPr>
          <p:cNvPr id="4" name="Picture 3" descr="A screenshot of a website&#10;&#10;Description automatically generated">
            <a:extLst>
              <a:ext uri="{FF2B5EF4-FFF2-40B4-BE49-F238E27FC236}">
                <a16:creationId xmlns:a16="http://schemas.microsoft.com/office/drawing/2014/main" id="{D0A0215D-A17F-441E-F614-F4B0DD8C9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7109"/>
            <a:ext cx="12203560" cy="3050891"/>
          </a:xfrm>
          <a:prstGeom prst="rect">
            <a:avLst/>
          </a:prstGeom>
        </p:spPr>
      </p:pic>
    </p:spTree>
    <p:extLst>
      <p:ext uri="{BB962C8B-B14F-4D97-AF65-F5344CB8AC3E}">
        <p14:creationId xmlns:p14="http://schemas.microsoft.com/office/powerpoint/2010/main" val="242453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8393-8800-9BC0-A72A-2BCCC7F4971C}"/>
              </a:ext>
            </a:extLst>
          </p:cNvPr>
          <p:cNvSpPr>
            <a:spLocks noGrp="1"/>
          </p:cNvSpPr>
          <p:nvPr>
            <p:ph type="title"/>
          </p:nvPr>
        </p:nvSpPr>
        <p:spPr/>
        <p:txBody>
          <a:bodyPr/>
          <a:lstStyle/>
          <a:p>
            <a:r>
              <a:rPr lang="en-US" dirty="0"/>
              <a:t>Health Benefits Walking &amp; Cycling </a:t>
            </a:r>
            <a:endParaRPr lang="en-GB" dirty="0"/>
          </a:p>
        </p:txBody>
      </p:sp>
      <p:pic>
        <p:nvPicPr>
          <p:cNvPr id="7" name="Picture 6" descr="A diagram of a person walking&#10;&#10;Description automatically generated">
            <a:extLst>
              <a:ext uri="{FF2B5EF4-FFF2-40B4-BE49-F238E27FC236}">
                <a16:creationId xmlns:a16="http://schemas.microsoft.com/office/drawing/2014/main" id="{71DFBEFB-E3BD-E936-CD44-3B83ADDAD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75" y="1335205"/>
            <a:ext cx="4907705" cy="5326842"/>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B16CDABF-B00A-9D3E-B251-7AAE9BE8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264312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8393-8800-9BC0-A72A-2BCCC7F4971C}"/>
              </a:ext>
            </a:extLst>
          </p:cNvPr>
          <p:cNvSpPr>
            <a:spLocks noGrp="1"/>
          </p:cNvSpPr>
          <p:nvPr>
            <p:ph type="title"/>
          </p:nvPr>
        </p:nvSpPr>
        <p:spPr/>
        <p:txBody>
          <a:bodyPr/>
          <a:lstStyle/>
          <a:p>
            <a:r>
              <a:rPr lang="en-US" dirty="0"/>
              <a:t>Environmental Benefits of Walking &amp; Cycling </a:t>
            </a:r>
            <a:endParaRPr lang="en-GB" dirty="0"/>
          </a:p>
        </p:txBody>
      </p:sp>
      <p:sp>
        <p:nvSpPr>
          <p:cNvPr id="3" name="Content Placeholder 2">
            <a:extLst>
              <a:ext uri="{FF2B5EF4-FFF2-40B4-BE49-F238E27FC236}">
                <a16:creationId xmlns:a16="http://schemas.microsoft.com/office/drawing/2014/main" id="{52E53EDA-0101-FF40-752C-32812B8A0B8F}"/>
              </a:ext>
            </a:extLst>
          </p:cNvPr>
          <p:cNvSpPr>
            <a:spLocks noGrp="1"/>
          </p:cNvSpPr>
          <p:nvPr>
            <p:ph idx="1"/>
          </p:nvPr>
        </p:nvSpPr>
        <p:spPr>
          <a:xfrm>
            <a:off x="838200" y="1471664"/>
            <a:ext cx="10515600" cy="2746375"/>
          </a:xfrm>
        </p:spPr>
        <p:txBody>
          <a:bodyPr>
            <a:normAutofit lnSpcReduction="10000"/>
          </a:bodyPr>
          <a:lstStyle/>
          <a:p>
            <a:pPr>
              <a:lnSpc>
                <a:spcPct val="150000"/>
              </a:lnSpc>
            </a:pPr>
            <a:r>
              <a:rPr lang="en-GB" b="1" dirty="0"/>
              <a:t>Less people using cars</a:t>
            </a:r>
            <a:r>
              <a:rPr lang="en-GB" dirty="0"/>
              <a:t>= less air pollution, less noise pollution and lower carbon emissions </a:t>
            </a:r>
          </a:p>
          <a:p>
            <a:pPr>
              <a:lnSpc>
                <a:spcPct val="150000"/>
              </a:lnSpc>
            </a:pPr>
            <a:r>
              <a:rPr lang="en-GB" b="1" dirty="0"/>
              <a:t>Healthier built environments: </a:t>
            </a:r>
            <a:r>
              <a:rPr lang="en-GB" dirty="0"/>
              <a:t>more green spaces, more cycle paths, and better footpaths </a:t>
            </a:r>
          </a:p>
          <a:p>
            <a:endParaRPr lang="en-GB" dirty="0"/>
          </a:p>
        </p:txBody>
      </p:sp>
      <p:pic>
        <p:nvPicPr>
          <p:cNvPr id="5" name="Picture 4" descr="A group of people walking in a park&#10;&#10;Description automatically generated">
            <a:extLst>
              <a:ext uri="{FF2B5EF4-FFF2-40B4-BE49-F238E27FC236}">
                <a16:creationId xmlns:a16="http://schemas.microsoft.com/office/drawing/2014/main" id="{6A18C05B-C04C-105A-BE5D-45B6271BE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05784"/>
            <a:ext cx="4876800" cy="3252216"/>
          </a:xfrm>
          <a:prstGeom prst="rect">
            <a:avLst/>
          </a:prstGeom>
        </p:spPr>
      </p:pic>
      <p:pic>
        <p:nvPicPr>
          <p:cNvPr id="4" name="Picture 3" descr="A logo for a health organization&#10;&#10;Description automatically generated">
            <a:extLst>
              <a:ext uri="{FF2B5EF4-FFF2-40B4-BE49-F238E27FC236}">
                <a16:creationId xmlns:a16="http://schemas.microsoft.com/office/drawing/2014/main" id="{0B74AEE0-572E-E7B4-26E8-E8CE2488E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132639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7624-B530-E324-4E6D-B865724D4550}"/>
              </a:ext>
            </a:extLst>
          </p:cNvPr>
          <p:cNvSpPr>
            <a:spLocks noGrp="1"/>
          </p:cNvSpPr>
          <p:nvPr>
            <p:ph type="ctrTitle"/>
          </p:nvPr>
        </p:nvSpPr>
        <p:spPr/>
        <p:txBody>
          <a:bodyPr/>
          <a:lstStyle/>
          <a:p>
            <a:r>
              <a:rPr lang="en-US" sz="4400" dirty="0"/>
              <a:t>Active Travel Poster</a:t>
            </a:r>
            <a:endParaRPr lang="en-GB" sz="4400" dirty="0"/>
          </a:p>
        </p:txBody>
      </p:sp>
      <p:sp>
        <p:nvSpPr>
          <p:cNvPr id="4" name="TextBox 3">
            <a:extLst>
              <a:ext uri="{FF2B5EF4-FFF2-40B4-BE49-F238E27FC236}">
                <a16:creationId xmlns:a16="http://schemas.microsoft.com/office/drawing/2014/main" id="{355394FB-6AD0-A2C2-12F8-7007D30BBB34}"/>
              </a:ext>
            </a:extLst>
          </p:cNvPr>
          <p:cNvSpPr txBox="1"/>
          <p:nvPr/>
        </p:nvSpPr>
        <p:spPr>
          <a:xfrm>
            <a:off x="439992" y="283325"/>
            <a:ext cx="10515600" cy="707886"/>
          </a:xfrm>
          <a:prstGeom prst="rect">
            <a:avLst/>
          </a:prstGeom>
          <a:solidFill>
            <a:srgbClr val="00FF00"/>
          </a:solidFill>
          <a:ln>
            <a:solidFill>
              <a:schemeClr val="bg1"/>
            </a:solidFill>
          </a:ln>
        </p:spPr>
        <p:txBody>
          <a:bodyPr wrap="square" rtlCol="0">
            <a:spAutoFit/>
          </a:bodyPr>
          <a:lstStyle/>
          <a:p>
            <a:r>
              <a:rPr lang="en-US" sz="4000" dirty="0">
                <a:solidFill>
                  <a:schemeClr val="bg1"/>
                </a:solidFill>
              </a:rPr>
              <a:t>KS1 Active Travel: Learning Activity B</a:t>
            </a:r>
            <a:endParaRPr lang="en-US" dirty="0">
              <a:solidFill>
                <a:schemeClr val="bg1"/>
              </a:solidFill>
            </a:endParaRPr>
          </a:p>
        </p:txBody>
      </p:sp>
      <p:pic>
        <p:nvPicPr>
          <p:cNvPr id="3" name="Picture 2" descr="A logo for a health organization&#10;&#10;Description automatically generated">
            <a:extLst>
              <a:ext uri="{FF2B5EF4-FFF2-40B4-BE49-F238E27FC236}">
                <a16:creationId xmlns:a16="http://schemas.microsoft.com/office/drawing/2014/main" id="{95384F9B-88F2-5EBE-131B-8CAEBC3A2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2615746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16B94-97D7-DB42-F2B4-12875E82B768}"/>
              </a:ext>
            </a:extLst>
          </p:cNvPr>
          <p:cNvSpPr>
            <a:spLocks noGrp="1"/>
          </p:cNvSpPr>
          <p:nvPr>
            <p:ph type="ctrTitle"/>
          </p:nvPr>
        </p:nvSpPr>
        <p:spPr>
          <a:xfrm>
            <a:off x="1627239" y="1098754"/>
            <a:ext cx="9144000" cy="884750"/>
          </a:xfrm>
        </p:spPr>
        <p:txBody>
          <a:bodyPr>
            <a:normAutofit fontScale="90000"/>
          </a:bodyPr>
          <a:lstStyle/>
          <a:p>
            <a:r>
              <a:rPr lang="en-US" dirty="0">
                <a:solidFill>
                  <a:srgbClr val="FFFF00"/>
                </a:solidFill>
              </a:rPr>
              <a:t>Unit 4: School Travel</a:t>
            </a:r>
            <a:endParaRPr lang="en-GB" dirty="0">
              <a:solidFill>
                <a:srgbClr val="FFFF00"/>
              </a:solidFill>
            </a:endParaRPr>
          </a:p>
        </p:txBody>
      </p:sp>
      <p:pic>
        <p:nvPicPr>
          <p:cNvPr id="8" name="Picture 7" descr="A group of children walking on the street&#10;&#10;Description automatically generated">
            <a:extLst>
              <a:ext uri="{FF2B5EF4-FFF2-40B4-BE49-F238E27FC236}">
                <a16:creationId xmlns:a16="http://schemas.microsoft.com/office/drawing/2014/main" id="{1C2732AD-1A0D-DE61-F42D-791C713ED232}"/>
              </a:ext>
            </a:extLst>
          </p:cNvPr>
          <p:cNvPicPr>
            <a:picLocks noChangeAspect="1"/>
          </p:cNvPicPr>
          <p:nvPr/>
        </p:nvPicPr>
        <p:blipFill rotWithShape="1">
          <a:blip r:embed="rId2">
            <a:extLst>
              <a:ext uri="{28A0092B-C50C-407E-A947-70E740481C1C}">
                <a14:useLocalDpi xmlns:a14="http://schemas.microsoft.com/office/drawing/2010/main" val="0"/>
              </a:ext>
            </a:extLst>
          </a:blip>
          <a:srcRect t="8968" b="17329"/>
          <a:stretch/>
        </p:blipFill>
        <p:spPr>
          <a:xfrm>
            <a:off x="3714750" y="2249129"/>
            <a:ext cx="4762500" cy="3510117"/>
          </a:xfrm>
          <a:prstGeom prst="rect">
            <a:avLst/>
          </a:prstGeom>
        </p:spPr>
      </p:pic>
      <p:pic>
        <p:nvPicPr>
          <p:cNvPr id="2" name="Picture 1" descr="A logo for a health organization&#10;&#10;Description automatically generated">
            <a:extLst>
              <a:ext uri="{FF2B5EF4-FFF2-40B4-BE49-F238E27FC236}">
                <a16:creationId xmlns:a16="http://schemas.microsoft.com/office/drawing/2014/main" id="{2B49F512-EF2C-3C11-FE9D-F7DD6D6C0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2281030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yellow vests walking on the street&#10;&#10;Description automatically generated">
            <a:extLst>
              <a:ext uri="{FF2B5EF4-FFF2-40B4-BE49-F238E27FC236}">
                <a16:creationId xmlns:a16="http://schemas.microsoft.com/office/drawing/2014/main" id="{EFCBCB14-534C-0AAA-6912-2A338FEF4694}"/>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3139123" y="0"/>
            <a:ext cx="9049828" cy="685800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2FDCC1-A02C-E07B-8C41-3CC7399220CE}"/>
              </a:ext>
            </a:extLst>
          </p:cNvPr>
          <p:cNvSpPr>
            <a:spLocks noGrp="1"/>
          </p:cNvSpPr>
          <p:nvPr>
            <p:ph type="title"/>
          </p:nvPr>
        </p:nvSpPr>
        <p:spPr>
          <a:xfrm>
            <a:off x="191126" y="583380"/>
            <a:ext cx="6241026" cy="962230"/>
          </a:xfrm>
        </p:spPr>
        <p:txBody>
          <a:bodyPr>
            <a:normAutofit/>
          </a:bodyPr>
          <a:lstStyle/>
          <a:p>
            <a:r>
              <a:rPr lang="en-US" sz="4000" dirty="0">
                <a:latin typeface="ADLaM Display" panose="02010000000000000000" pitchFamily="2" charset="0"/>
                <a:ea typeface="ADLaM Display" panose="02010000000000000000" pitchFamily="2" charset="0"/>
                <a:cs typeface="ADLaM Display" panose="02010000000000000000" pitchFamily="2" charset="0"/>
              </a:rPr>
              <a:t>Active Travel to School</a:t>
            </a:r>
            <a:endParaRPr lang="en-GB" sz="40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a:extLst>
              <a:ext uri="{FF2B5EF4-FFF2-40B4-BE49-F238E27FC236}">
                <a16:creationId xmlns:a16="http://schemas.microsoft.com/office/drawing/2014/main" id="{7CA1235D-C746-0A5D-40D9-6192E8FDAA96}"/>
              </a:ext>
            </a:extLst>
          </p:cNvPr>
          <p:cNvSpPr>
            <a:spLocks noGrp="1"/>
          </p:cNvSpPr>
          <p:nvPr>
            <p:ph idx="1"/>
          </p:nvPr>
        </p:nvSpPr>
        <p:spPr>
          <a:xfrm>
            <a:off x="353358" y="2050743"/>
            <a:ext cx="3822189" cy="3742762"/>
          </a:xfrm>
        </p:spPr>
        <p:txBody>
          <a:bodyPr>
            <a:normAutofit/>
          </a:bodyPr>
          <a:lstStyle/>
          <a:p>
            <a:r>
              <a:rPr lang="en-GB" sz="2000" dirty="0"/>
              <a:t>Walking or cycling with family </a:t>
            </a:r>
          </a:p>
          <a:p>
            <a:r>
              <a:rPr lang="en-GB" sz="2000" dirty="0"/>
              <a:t>Walking or cycling with friends </a:t>
            </a:r>
          </a:p>
          <a:p>
            <a:r>
              <a:rPr lang="en-GB" sz="2000" dirty="0"/>
              <a:t>With a </a:t>
            </a:r>
            <a:r>
              <a:rPr lang="en-GB" sz="2000" b="1" dirty="0"/>
              <a:t>Walking Buses</a:t>
            </a:r>
            <a:endParaRPr lang="en-GB" sz="2000" dirty="0"/>
          </a:p>
        </p:txBody>
      </p:sp>
    </p:spTree>
    <p:extLst>
      <p:ext uri="{BB962C8B-B14F-4D97-AF65-F5344CB8AC3E}">
        <p14:creationId xmlns:p14="http://schemas.microsoft.com/office/powerpoint/2010/main" val="3167531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7624-B530-E324-4E6D-B865724D4550}"/>
              </a:ext>
            </a:extLst>
          </p:cNvPr>
          <p:cNvSpPr>
            <a:spLocks noGrp="1"/>
          </p:cNvSpPr>
          <p:nvPr>
            <p:ph type="ctrTitle"/>
          </p:nvPr>
        </p:nvSpPr>
        <p:spPr/>
        <p:txBody>
          <a:bodyPr/>
          <a:lstStyle/>
          <a:p>
            <a:r>
              <a:rPr lang="en-US" sz="4400" dirty="0"/>
              <a:t>Class Travel Survey</a:t>
            </a:r>
            <a:endParaRPr lang="en-GB" sz="4400" dirty="0"/>
          </a:p>
        </p:txBody>
      </p:sp>
      <p:sp>
        <p:nvSpPr>
          <p:cNvPr id="4" name="TextBox 3">
            <a:extLst>
              <a:ext uri="{FF2B5EF4-FFF2-40B4-BE49-F238E27FC236}">
                <a16:creationId xmlns:a16="http://schemas.microsoft.com/office/drawing/2014/main" id="{355394FB-6AD0-A2C2-12F8-7007D30BBB34}"/>
              </a:ext>
            </a:extLst>
          </p:cNvPr>
          <p:cNvSpPr txBox="1"/>
          <p:nvPr/>
        </p:nvSpPr>
        <p:spPr>
          <a:xfrm>
            <a:off x="498986" y="342319"/>
            <a:ext cx="10515600" cy="707886"/>
          </a:xfrm>
          <a:prstGeom prst="rect">
            <a:avLst/>
          </a:prstGeom>
          <a:solidFill>
            <a:srgbClr val="FFFF00"/>
          </a:solidFill>
          <a:ln>
            <a:solidFill>
              <a:schemeClr val="bg1"/>
            </a:solidFill>
          </a:ln>
        </p:spPr>
        <p:txBody>
          <a:bodyPr wrap="square" rtlCol="0">
            <a:spAutoFit/>
          </a:bodyPr>
          <a:lstStyle/>
          <a:p>
            <a:r>
              <a:rPr lang="en-US" sz="4000" dirty="0">
                <a:solidFill>
                  <a:schemeClr val="bg1"/>
                </a:solidFill>
              </a:rPr>
              <a:t>KS2 School Travel: Learning Activity A</a:t>
            </a:r>
            <a:endParaRPr lang="en-US" dirty="0">
              <a:solidFill>
                <a:schemeClr val="bg1"/>
              </a:solidFill>
            </a:endParaRPr>
          </a:p>
        </p:txBody>
      </p:sp>
      <p:pic>
        <p:nvPicPr>
          <p:cNvPr id="3" name="Picture 2" descr="A logo for a health organization&#10;&#10;Description automatically generated">
            <a:extLst>
              <a:ext uri="{FF2B5EF4-FFF2-40B4-BE49-F238E27FC236}">
                <a16:creationId xmlns:a16="http://schemas.microsoft.com/office/drawing/2014/main" id="{30BA1DFE-EEA2-8433-8E10-90ABCE2B3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1746614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0366-D270-2C9F-CC89-EFBF58A2A199}"/>
              </a:ext>
            </a:extLst>
          </p:cNvPr>
          <p:cNvSpPr>
            <a:spLocks noGrp="1"/>
          </p:cNvSpPr>
          <p:nvPr>
            <p:ph type="title"/>
          </p:nvPr>
        </p:nvSpPr>
        <p:spPr/>
        <p:txBody>
          <a:bodyPr/>
          <a:lstStyle/>
          <a:p>
            <a:r>
              <a:rPr lang="en-GB" dirty="0"/>
              <a:t>What is a Walking Bus?</a:t>
            </a:r>
          </a:p>
        </p:txBody>
      </p:sp>
      <p:sp>
        <p:nvSpPr>
          <p:cNvPr id="3" name="Content Placeholder 2">
            <a:extLst>
              <a:ext uri="{FF2B5EF4-FFF2-40B4-BE49-F238E27FC236}">
                <a16:creationId xmlns:a16="http://schemas.microsoft.com/office/drawing/2014/main" id="{3A324993-7147-65CC-8933-8FD7294AAB07}"/>
              </a:ext>
            </a:extLst>
          </p:cNvPr>
          <p:cNvSpPr>
            <a:spLocks noGrp="1"/>
          </p:cNvSpPr>
          <p:nvPr>
            <p:ph idx="1"/>
          </p:nvPr>
        </p:nvSpPr>
        <p:spPr>
          <a:xfrm>
            <a:off x="838200" y="1374910"/>
            <a:ext cx="10515600" cy="4351338"/>
          </a:xfrm>
        </p:spPr>
        <p:txBody>
          <a:bodyPr/>
          <a:lstStyle/>
          <a:p>
            <a:pPr marL="0" indent="0">
              <a:buNone/>
            </a:pPr>
            <a:r>
              <a:rPr lang="en-GB" sz="2800" dirty="0"/>
              <a:t>A group of children who walk</a:t>
            </a:r>
            <a:r>
              <a:rPr lang="en-GB" dirty="0"/>
              <a:t> with two adults wearing a </a:t>
            </a:r>
            <a:r>
              <a:rPr lang="en-GB" sz="2800" dirty="0"/>
              <a:t>high visibility vest using a special safe route to school. They stop along the way to pick up more children at different bus stops.</a:t>
            </a:r>
            <a:endParaRPr lang="en-GB" dirty="0"/>
          </a:p>
        </p:txBody>
      </p:sp>
      <p:pic>
        <p:nvPicPr>
          <p:cNvPr id="5" name="Picture 4" descr="A group of people walking on the street&#10;&#10;Description automatically generated">
            <a:extLst>
              <a:ext uri="{FF2B5EF4-FFF2-40B4-BE49-F238E27FC236}">
                <a16:creationId xmlns:a16="http://schemas.microsoft.com/office/drawing/2014/main" id="{0442427B-623E-71B6-43EA-D854C358D168}"/>
              </a:ext>
            </a:extLst>
          </p:cNvPr>
          <p:cNvPicPr>
            <a:picLocks noChangeAspect="1"/>
          </p:cNvPicPr>
          <p:nvPr/>
        </p:nvPicPr>
        <p:blipFill rotWithShape="1">
          <a:blip r:embed="rId3">
            <a:extLst>
              <a:ext uri="{28A0092B-C50C-407E-A947-70E740481C1C}">
                <a14:useLocalDpi xmlns:a14="http://schemas.microsoft.com/office/drawing/2010/main" val="0"/>
              </a:ext>
            </a:extLst>
          </a:blip>
          <a:srcRect b="41763"/>
          <a:stretch/>
        </p:blipFill>
        <p:spPr>
          <a:xfrm>
            <a:off x="1091946" y="2973284"/>
            <a:ext cx="10008108" cy="3884716"/>
          </a:xfrm>
          <a:prstGeom prst="rect">
            <a:avLst/>
          </a:prstGeom>
        </p:spPr>
      </p:pic>
      <p:pic>
        <p:nvPicPr>
          <p:cNvPr id="4" name="Picture 3" descr="A logo for a health organization&#10;&#10;Description automatically generated">
            <a:extLst>
              <a:ext uri="{FF2B5EF4-FFF2-40B4-BE49-F238E27FC236}">
                <a16:creationId xmlns:a16="http://schemas.microsoft.com/office/drawing/2014/main" id="{95E17B25-C37D-C1B0-7798-ADB2866B0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605538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in yellow vests walking on the sidewalk&#10;&#10;Description automatically generated">
            <a:extLst>
              <a:ext uri="{FF2B5EF4-FFF2-40B4-BE49-F238E27FC236}">
                <a16:creationId xmlns:a16="http://schemas.microsoft.com/office/drawing/2014/main" id="{B729DF91-7FE9-EB83-0C30-23F2D727A787}"/>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C5D9CB-5817-908C-325F-7FBD1FDB1B56}"/>
              </a:ext>
            </a:extLst>
          </p:cNvPr>
          <p:cNvSpPr>
            <a:spLocks noGrp="1"/>
          </p:cNvSpPr>
          <p:nvPr>
            <p:ph type="title"/>
          </p:nvPr>
        </p:nvSpPr>
        <p:spPr>
          <a:xfrm>
            <a:off x="7531610" y="365125"/>
            <a:ext cx="3822189" cy="1899912"/>
          </a:xfrm>
        </p:spPr>
        <p:txBody>
          <a:bodyPr>
            <a:normAutofit/>
          </a:bodyPr>
          <a:lstStyle/>
          <a:p>
            <a:r>
              <a:rPr lang="en-US" sz="4000"/>
              <a:t>Steps to create a Walking Bus </a:t>
            </a:r>
            <a:endParaRPr lang="en-GB" sz="4000"/>
          </a:p>
        </p:txBody>
      </p:sp>
      <p:sp>
        <p:nvSpPr>
          <p:cNvPr id="3" name="Content Placeholder 2">
            <a:extLst>
              <a:ext uri="{FF2B5EF4-FFF2-40B4-BE49-F238E27FC236}">
                <a16:creationId xmlns:a16="http://schemas.microsoft.com/office/drawing/2014/main" id="{05069F7E-F47D-97EB-44B2-180E532D0D40}"/>
              </a:ext>
            </a:extLst>
          </p:cNvPr>
          <p:cNvSpPr>
            <a:spLocks noGrp="1"/>
          </p:cNvSpPr>
          <p:nvPr>
            <p:ph idx="1"/>
          </p:nvPr>
        </p:nvSpPr>
        <p:spPr>
          <a:xfrm>
            <a:off x="7531610" y="2434201"/>
            <a:ext cx="3822189" cy="3742762"/>
          </a:xfrm>
        </p:spPr>
        <p:txBody>
          <a:bodyPr>
            <a:normAutofit/>
          </a:bodyPr>
          <a:lstStyle/>
          <a:p>
            <a:r>
              <a:rPr lang="en-GB" sz="2000" dirty="0"/>
              <a:t>Create a safe route to school </a:t>
            </a:r>
          </a:p>
          <a:p>
            <a:r>
              <a:rPr lang="en-GB" sz="2000" dirty="0"/>
              <a:t>Find adults to walk with</a:t>
            </a:r>
          </a:p>
          <a:p>
            <a:r>
              <a:rPr lang="en-GB" sz="2000" dirty="0"/>
              <a:t>Plan a schedule for the Walking Bus</a:t>
            </a:r>
          </a:p>
          <a:p>
            <a:r>
              <a:rPr lang="en-GB" sz="2000" dirty="0"/>
              <a:t>Encourage students to use the Walking Bus</a:t>
            </a:r>
          </a:p>
          <a:p>
            <a:r>
              <a:rPr lang="en-GB" sz="2000" dirty="0"/>
              <a:t>Keep the Walking Bus fun and exciting </a:t>
            </a:r>
          </a:p>
        </p:txBody>
      </p:sp>
      <p:pic>
        <p:nvPicPr>
          <p:cNvPr id="4" name="Picture 3" descr="A logo for a health organization&#10;&#10;Description automatically generated">
            <a:extLst>
              <a:ext uri="{FF2B5EF4-FFF2-40B4-BE49-F238E27FC236}">
                <a16:creationId xmlns:a16="http://schemas.microsoft.com/office/drawing/2014/main" id="{7760A9D6-CBD1-9630-F337-795F7AD3E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1730535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7624-B530-E324-4E6D-B865724D4550}"/>
              </a:ext>
            </a:extLst>
          </p:cNvPr>
          <p:cNvSpPr>
            <a:spLocks noGrp="1"/>
          </p:cNvSpPr>
          <p:nvPr>
            <p:ph type="ctrTitle"/>
          </p:nvPr>
        </p:nvSpPr>
        <p:spPr/>
        <p:txBody>
          <a:bodyPr/>
          <a:lstStyle/>
          <a:p>
            <a:r>
              <a:rPr lang="en-US" sz="4400" dirty="0"/>
              <a:t>Design A Walking Bus Route</a:t>
            </a:r>
            <a:endParaRPr lang="en-GB" sz="4400" dirty="0"/>
          </a:p>
        </p:txBody>
      </p:sp>
      <p:sp>
        <p:nvSpPr>
          <p:cNvPr id="4" name="TextBox 3">
            <a:extLst>
              <a:ext uri="{FF2B5EF4-FFF2-40B4-BE49-F238E27FC236}">
                <a16:creationId xmlns:a16="http://schemas.microsoft.com/office/drawing/2014/main" id="{355394FB-6AD0-A2C2-12F8-7007D30BBB34}"/>
              </a:ext>
            </a:extLst>
          </p:cNvPr>
          <p:cNvSpPr txBox="1"/>
          <p:nvPr/>
        </p:nvSpPr>
        <p:spPr>
          <a:xfrm>
            <a:off x="498986" y="342319"/>
            <a:ext cx="10515600" cy="707886"/>
          </a:xfrm>
          <a:prstGeom prst="rect">
            <a:avLst/>
          </a:prstGeom>
          <a:solidFill>
            <a:srgbClr val="FFFF00"/>
          </a:solidFill>
          <a:ln>
            <a:solidFill>
              <a:schemeClr val="bg1"/>
            </a:solidFill>
          </a:ln>
        </p:spPr>
        <p:txBody>
          <a:bodyPr wrap="square" rtlCol="0">
            <a:spAutoFit/>
          </a:bodyPr>
          <a:lstStyle/>
          <a:p>
            <a:r>
              <a:rPr lang="en-US" sz="4000" dirty="0">
                <a:solidFill>
                  <a:schemeClr val="bg1"/>
                </a:solidFill>
              </a:rPr>
              <a:t>KS2 School Travel: Learning Activity B</a:t>
            </a:r>
            <a:endParaRPr lang="en-US" dirty="0">
              <a:solidFill>
                <a:schemeClr val="bg1"/>
              </a:solidFill>
            </a:endParaRPr>
          </a:p>
        </p:txBody>
      </p:sp>
      <p:pic>
        <p:nvPicPr>
          <p:cNvPr id="3" name="Picture 2" descr="A logo for a health organization&#10;&#10;Description automatically generated">
            <a:extLst>
              <a:ext uri="{FF2B5EF4-FFF2-40B4-BE49-F238E27FC236}">
                <a16:creationId xmlns:a16="http://schemas.microsoft.com/office/drawing/2014/main" id="{AC958B2F-49C5-1281-F49D-C83308D28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760911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7624-B530-E324-4E6D-B865724D4550}"/>
              </a:ext>
            </a:extLst>
          </p:cNvPr>
          <p:cNvSpPr>
            <a:spLocks noGrp="1"/>
          </p:cNvSpPr>
          <p:nvPr>
            <p:ph type="ctrTitle"/>
          </p:nvPr>
        </p:nvSpPr>
        <p:spPr/>
        <p:txBody>
          <a:bodyPr/>
          <a:lstStyle/>
          <a:p>
            <a:r>
              <a:rPr lang="en-US" sz="4400" dirty="0"/>
              <a:t>Promote A Walking Bus </a:t>
            </a:r>
            <a:endParaRPr lang="en-GB" sz="4400" dirty="0"/>
          </a:p>
        </p:txBody>
      </p:sp>
      <p:sp>
        <p:nvSpPr>
          <p:cNvPr id="4" name="TextBox 3">
            <a:extLst>
              <a:ext uri="{FF2B5EF4-FFF2-40B4-BE49-F238E27FC236}">
                <a16:creationId xmlns:a16="http://schemas.microsoft.com/office/drawing/2014/main" id="{355394FB-6AD0-A2C2-12F8-7007D30BBB34}"/>
              </a:ext>
            </a:extLst>
          </p:cNvPr>
          <p:cNvSpPr txBox="1"/>
          <p:nvPr/>
        </p:nvSpPr>
        <p:spPr>
          <a:xfrm>
            <a:off x="498986" y="342319"/>
            <a:ext cx="10515600" cy="707886"/>
          </a:xfrm>
          <a:prstGeom prst="rect">
            <a:avLst/>
          </a:prstGeom>
          <a:solidFill>
            <a:srgbClr val="FFFF00"/>
          </a:solidFill>
          <a:ln>
            <a:solidFill>
              <a:schemeClr val="bg1"/>
            </a:solidFill>
          </a:ln>
        </p:spPr>
        <p:txBody>
          <a:bodyPr wrap="square" rtlCol="0">
            <a:spAutoFit/>
          </a:bodyPr>
          <a:lstStyle/>
          <a:p>
            <a:r>
              <a:rPr lang="en-US" sz="4000" dirty="0">
                <a:solidFill>
                  <a:schemeClr val="bg1"/>
                </a:solidFill>
              </a:rPr>
              <a:t>KS2 School Travel: Learning Activity C</a:t>
            </a:r>
            <a:endParaRPr lang="en-US" dirty="0">
              <a:solidFill>
                <a:schemeClr val="bg1"/>
              </a:solidFill>
            </a:endParaRPr>
          </a:p>
        </p:txBody>
      </p:sp>
      <p:pic>
        <p:nvPicPr>
          <p:cNvPr id="3" name="Picture 2" descr="A logo for a health organization&#10;&#10;Description automatically generated">
            <a:extLst>
              <a:ext uri="{FF2B5EF4-FFF2-40B4-BE49-F238E27FC236}">
                <a16:creationId xmlns:a16="http://schemas.microsoft.com/office/drawing/2014/main" id="{4EB6C90E-565A-7F7C-7A44-146AFBEF4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131143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04BF-5481-2862-28D5-BD162B8DB95A}"/>
              </a:ext>
            </a:extLst>
          </p:cNvPr>
          <p:cNvSpPr>
            <a:spLocks noGrp="1"/>
          </p:cNvSpPr>
          <p:nvPr>
            <p:ph type="ctrTitle"/>
          </p:nvPr>
        </p:nvSpPr>
        <p:spPr>
          <a:xfrm>
            <a:off x="1718240" y="649244"/>
            <a:ext cx="9144000" cy="1474838"/>
          </a:xfrm>
        </p:spPr>
        <p:txBody>
          <a:bodyPr>
            <a:normAutofit/>
          </a:bodyPr>
          <a:lstStyle/>
          <a:p>
            <a:r>
              <a:rPr lang="en-US" dirty="0">
                <a:solidFill>
                  <a:srgbClr val="00FF00"/>
                </a:solidFill>
              </a:rPr>
              <a:t>Unit 3: Active Travel</a:t>
            </a:r>
            <a:endParaRPr lang="en-GB" dirty="0">
              <a:solidFill>
                <a:srgbClr val="00FF00"/>
              </a:solidFill>
            </a:endParaRPr>
          </a:p>
        </p:txBody>
      </p:sp>
      <p:pic>
        <p:nvPicPr>
          <p:cNvPr id="5" name="Picture 4" descr="A group of kids riding bicycles&#10;&#10;Description automatically generated">
            <a:extLst>
              <a:ext uri="{FF2B5EF4-FFF2-40B4-BE49-F238E27FC236}">
                <a16:creationId xmlns:a16="http://schemas.microsoft.com/office/drawing/2014/main" id="{2587ED4C-BD49-734C-FEAB-ED722AAEF279}"/>
              </a:ext>
            </a:extLst>
          </p:cNvPr>
          <p:cNvPicPr>
            <a:picLocks noChangeAspect="1"/>
          </p:cNvPicPr>
          <p:nvPr/>
        </p:nvPicPr>
        <p:blipFill rotWithShape="1">
          <a:blip r:embed="rId2">
            <a:extLst>
              <a:ext uri="{28A0092B-C50C-407E-A947-70E740481C1C}">
                <a14:useLocalDpi xmlns:a14="http://schemas.microsoft.com/office/drawing/2010/main" val="0"/>
              </a:ext>
            </a:extLst>
          </a:blip>
          <a:srcRect l="2218" t="19697" r="3576" b="23971"/>
          <a:stretch/>
        </p:blipFill>
        <p:spPr>
          <a:xfrm>
            <a:off x="3392182" y="2389240"/>
            <a:ext cx="5796116" cy="3465872"/>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06599E61-3276-DC4B-376C-C7EF9A84E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180601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Asphalt Road">
            <a:extLst>
              <a:ext uri="{FF2B5EF4-FFF2-40B4-BE49-F238E27FC236}">
                <a16:creationId xmlns:a16="http://schemas.microsoft.com/office/drawing/2014/main" id="{A386E147-5426-E782-C7C8-7B9F250BC8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3" y="0"/>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C551C15-0BF6-AE46-663B-882DA50C4D19}"/>
              </a:ext>
            </a:extLst>
          </p:cNvPr>
          <p:cNvSpPr>
            <a:spLocks noGrp="1"/>
          </p:cNvSpPr>
          <p:nvPr>
            <p:ph type="ctrTitle"/>
          </p:nvPr>
        </p:nvSpPr>
        <p:spPr>
          <a:xfrm>
            <a:off x="4474073" y="2319867"/>
            <a:ext cx="5452529" cy="993604"/>
          </a:xfrm>
        </p:spPr>
        <p:txBody>
          <a:bodyPr anchor="t">
            <a:normAutofit/>
          </a:bodyPr>
          <a:lstStyle/>
          <a:p>
            <a:pPr algn="l"/>
            <a:r>
              <a:rPr lang="en-US" sz="5200" dirty="0">
                <a:solidFill>
                  <a:srgbClr val="FF0000"/>
                </a:solidFill>
              </a:rPr>
              <a:t>Unit 5: Road Safety </a:t>
            </a:r>
            <a:endParaRPr lang="en-GB" sz="5200" dirty="0">
              <a:solidFill>
                <a:srgbClr val="FF0000"/>
              </a:solidFill>
            </a:endParaRP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90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394FB-6AD0-A2C2-12F8-7007D30BBB34}"/>
              </a:ext>
            </a:extLst>
          </p:cNvPr>
          <p:cNvSpPr txBox="1"/>
          <p:nvPr/>
        </p:nvSpPr>
        <p:spPr>
          <a:xfrm>
            <a:off x="498986" y="342319"/>
            <a:ext cx="10515600" cy="707886"/>
          </a:xfrm>
          <a:prstGeom prst="rect">
            <a:avLst/>
          </a:prstGeom>
          <a:solidFill>
            <a:srgbClr val="FF0000"/>
          </a:solidFill>
          <a:ln>
            <a:solidFill>
              <a:schemeClr val="bg1"/>
            </a:solidFill>
          </a:ln>
        </p:spPr>
        <p:txBody>
          <a:bodyPr wrap="square" rtlCol="0">
            <a:spAutoFit/>
          </a:bodyPr>
          <a:lstStyle/>
          <a:p>
            <a:r>
              <a:rPr lang="en-US" sz="4000" dirty="0">
                <a:solidFill>
                  <a:schemeClr val="bg1"/>
                </a:solidFill>
              </a:rPr>
              <a:t>KS2 School Travel: Learning Activity A</a:t>
            </a:r>
            <a:endParaRPr lang="en-US" dirty="0">
              <a:solidFill>
                <a:schemeClr val="bg1"/>
              </a:solidFill>
            </a:endParaRPr>
          </a:p>
        </p:txBody>
      </p:sp>
      <p:pic>
        <p:nvPicPr>
          <p:cNvPr id="5" name="Picture 4">
            <a:extLst>
              <a:ext uri="{FF2B5EF4-FFF2-40B4-BE49-F238E27FC236}">
                <a16:creationId xmlns:a16="http://schemas.microsoft.com/office/drawing/2014/main" id="{69BE4830-D0FA-3E58-8D3F-C47B836F7418}"/>
              </a:ext>
            </a:extLst>
          </p:cNvPr>
          <p:cNvPicPr>
            <a:picLocks noChangeAspect="1"/>
          </p:cNvPicPr>
          <p:nvPr/>
        </p:nvPicPr>
        <p:blipFill rotWithShape="1">
          <a:blip r:embed="rId3"/>
          <a:srcRect b="14915"/>
          <a:stretch/>
        </p:blipFill>
        <p:spPr>
          <a:xfrm>
            <a:off x="1861137" y="1567320"/>
            <a:ext cx="7791297" cy="3723359"/>
          </a:xfrm>
          <a:prstGeom prst="rect">
            <a:avLst/>
          </a:prstGeom>
        </p:spPr>
      </p:pic>
      <p:sp>
        <p:nvSpPr>
          <p:cNvPr id="9" name="TextBox 8">
            <a:extLst>
              <a:ext uri="{FF2B5EF4-FFF2-40B4-BE49-F238E27FC236}">
                <a16:creationId xmlns:a16="http://schemas.microsoft.com/office/drawing/2014/main" id="{71E09E9B-AF0C-3AE9-F631-B89B54AF1052}"/>
              </a:ext>
            </a:extLst>
          </p:cNvPr>
          <p:cNvSpPr txBox="1"/>
          <p:nvPr/>
        </p:nvSpPr>
        <p:spPr>
          <a:xfrm>
            <a:off x="2230077" y="5689149"/>
            <a:ext cx="7053416" cy="954107"/>
          </a:xfrm>
          <a:prstGeom prst="rect">
            <a:avLst/>
          </a:prstGeom>
          <a:noFill/>
        </p:spPr>
        <p:txBody>
          <a:bodyPr wrap="square">
            <a:spAutoFit/>
          </a:bodyPr>
          <a:lstStyle/>
          <a:p>
            <a:r>
              <a:rPr lang="en-GB" sz="2800" dirty="0"/>
              <a:t>https://www.roadsafeni.org/new-green-cross-code-video/</a:t>
            </a:r>
          </a:p>
        </p:txBody>
      </p:sp>
      <p:pic>
        <p:nvPicPr>
          <p:cNvPr id="2" name="Picture 1" descr="A logo for a health organization&#10;&#10;Description automatically generated">
            <a:extLst>
              <a:ext uri="{FF2B5EF4-FFF2-40B4-BE49-F238E27FC236}">
                <a16:creationId xmlns:a16="http://schemas.microsoft.com/office/drawing/2014/main" id="{33D377B5-7529-06DB-8247-DDC092906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2930439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1E8CF-F118-7BF7-AD2B-A1FA215C0E06}"/>
              </a:ext>
            </a:extLst>
          </p:cNvPr>
          <p:cNvSpPr>
            <a:spLocks noGrp="1"/>
          </p:cNvSpPr>
          <p:nvPr>
            <p:ph type="title"/>
          </p:nvPr>
        </p:nvSpPr>
        <p:spPr>
          <a:xfrm>
            <a:off x="7320466" y="609600"/>
            <a:ext cx="4140014" cy="1330839"/>
          </a:xfrm>
        </p:spPr>
        <p:txBody>
          <a:bodyPr>
            <a:normAutofit/>
          </a:bodyPr>
          <a:lstStyle/>
          <a:p>
            <a:r>
              <a:rPr lang="en-GB" dirty="0">
                <a:solidFill>
                  <a:srgbClr val="00B050"/>
                </a:solidFill>
              </a:rPr>
              <a:t>Green Cross Code</a:t>
            </a:r>
          </a:p>
        </p:txBody>
      </p:sp>
      <p:pic>
        <p:nvPicPr>
          <p:cNvPr id="5" name="Picture 4" descr="A group of people crossing a street&#10;&#10;Description automatically generated">
            <a:extLst>
              <a:ext uri="{FF2B5EF4-FFF2-40B4-BE49-F238E27FC236}">
                <a16:creationId xmlns:a16="http://schemas.microsoft.com/office/drawing/2014/main" id="{9D830493-5B85-9A2C-F224-8CB193C2A1B4}"/>
              </a:ext>
            </a:extLst>
          </p:cNvPr>
          <p:cNvPicPr>
            <a:picLocks noChangeAspect="1"/>
          </p:cNvPicPr>
          <p:nvPr/>
        </p:nvPicPr>
        <p:blipFill rotWithShape="1">
          <a:blip r:embed="rId3">
            <a:extLst>
              <a:ext uri="{28A0092B-C50C-407E-A947-70E740481C1C}">
                <a14:useLocalDpi xmlns:a14="http://schemas.microsoft.com/office/drawing/2010/main" val="0"/>
              </a:ext>
            </a:extLst>
          </a:blip>
          <a:srcRect l="14202" r="18622"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F4097011-5C6F-A506-94C2-334DE4BE20BC}"/>
              </a:ext>
            </a:extLst>
          </p:cNvPr>
          <p:cNvSpPr>
            <a:spLocks noGrp="1"/>
          </p:cNvSpPr>
          <p:nvPr>
            <p:ph idx="1"/>
          </p:nvPr>
        </p:nvSpPr>
        <p:spPr>
          <a:xfrm>
            <a:off x="7320465" y="2194102"/>
            <a:ext cx="4140013" cy="3908586"/>
          </a:xfrm>
        </p:spPr>
        <p:txBody>
          <a:bodyPr>
            <a:normAutofit/>
          </a:bodyPr>
          <a:lstStyle/>
          <a:p>
            <a:pPr marL="514350" indent="-514350">
              <a:buFont typeface="+mj-lt"/>
              <a:buAutoNum type="arabicPeriod"/>
            </a:pPr>
            <a:r>
              <a:rPr lang="en-GB" sz="1900"/>
              <a:t>Find a safe place to cross, then stop. </a:t>
            </a:r>
          </a:p>
          <a:p>
            <a:pPr marL="514350" indent="-514350">
              <a:buFont typeface="+mj-lt"/>
              <a:buAutoNum type="arabicPeriod"/>
            </a:pPr>
            <a:r>
              <a:rPr lang="en-GB" sz="1900"/>
              <a:t>Stand on the pavement near the kerb. </a:t>
            </a:r>
          </a:p>
          <a:p>
            <a:pPr marL="514350" indent="-514350">
              <a:buFont typeface="+mj-lt"/>
              <a:buAutoNum type="arabicPeriod"/>
            </a:pPr>
            <a:r>
              <a:rPr lang="en-GB" sz="1900"/>
              <a:t>Look all around for traffic and listen. </a:t>
            </a:r>
          </a:p>
          <a:p>
            <a:pPr marL="514350" indent="-514350">
              <a:buFont typeface="+mj-lt"/>
              <a:buAutoNum type="arabicPeriod"/>
            </a:pPr>
            <a:r>
              <a:rPr lang="en-GB" sz="1900"/>
              <a:t> If traffic is coming, let it pass. Look all around again.</a:t>
            </a:r>
          </a:p>
          <a:p>
            <a:pPr marL="514350" indent="-514350">
              <a:buFont typeface="+mj-lt"/>
              <a:buAutoNum type="arabicPeriod"/>
            </a:pPr>
            <a:r>
              <a:rPr lang="en-GB" sz="1900"/>
              <a:t> When there is no traffic near, walk straight across the road. </a:t>
            </a:r>
          </a:p>
          <a:p>
            <a:pPr marL="514350" indent="-514350">
              <a:buFont typeface="+mj-lt"/>
              <a:buAutoNum type="arabicPeriod"/>
            </a:pPr>
            <a:r>
              <a:rPr lang="en-GB" sz="1900"/>
              <a:t>Keep looking and listening for traffic while you cross.</a:t>
            </a:r>
          </a:p>
        </p:txBody>
      </p:sp>
      <p:pic>
        <p:nvPicPr>
          <p:cNvPr id="4" name="Picture 3" descr="A logo for a health organization&#10;&#10;Description automatically generated">
            <a:extLst>
              <a:ext uri="{FF2B5EF4-FFF2-40B4-BE49-F238E27FC236}">
                <a16:creationId xmlns:a16="http://schemas.microsoft.com/office/drawing/2014/main" id="{011E19D2-746F-9E04-1591-EADA8390F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1861422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stop sign&#10;&#10;Description automatically generated">
            <a:extLst>
              <a:ext uri="{FF2B5EF4-FFF2-40B4-BE49-F238E27FC236}">
                <a16:creationId xmlns:a16="http://schemas.microsoft.com/office/drawing/2014/main" id="{A4944C05-D2E8-9272-D444-FDE861D93CE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9065" y="2523999"/>
            <a:ext cx="1810001" cy="1810001"/>
          </a:xfrm>
          <a:prstGeom prst="rect">
            <a:avLst/>
          </a:prstGeom>
        </p:spPr>
      </p:pic>
      <p:pic>
        <p:nvPicPr>
          <p:cNvPr id="10" name="Graphic 9" descr="Eyes with solid fill">
            <a:extLst>
              <a:ext uri="{FF2B5EF4-FFF2-40B4-BE49-F238E27FC236}">
                <a16:creationId xmlns:a16="http://schemas.microsoft.com/office/drawing/2014/main" id="{D67862AA-0D48-D4EC-E538-9899D3DFF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6794" y="2523548"/>
            <a:ext cx="1810001" cy="1810001"/>
          </a:xfrm>
          <a:prstGeom prst="rect">
            <a:avLst/>
          </a:prstGeom>
        </p:spPr>
      </p:pic>
      <p:sp>
        <p:nvSpPr>
          <p:cNvPr id="11" name="TextBox 10">
            <a:extLst>
              <a:ext uri="{FF2B5EF4-FFF2-40B4-BE49-F238E27FC236}">
                <a16:creationId xmlns:a16="http://schemas.microsoft.com/office/drawing/2014/main" id="{A11A5381-F58C-387B-72F6-B1B9A2AC855B}"/>
              </a:ext>
            </a:extLst>
          </p:cNvPr>
          <p:cNvSpPr txBox="1"/>
          <p:nvPr/>
        </p:nvSpPr>
        <p:spPr>
          <a:xfrm>
            <a:off x="3708545" y="3746880"/>
            <a:ext cx="1861645" cy="707886"/>
          </a:xfrm>
          <a:prstGeom prst="rect">
            <a:avLst/>
          </a:prstGeom>
          <a:noFill/>
        </p:spPr>
        <p:txBody>
          <a:bodyPr wrap="square" rtlCol="0">
            <a:spAutoFit/>
          </a:bodyPr>
          <a:lstStyle/>
          <a:p>
            <a:r>
              <a:rPr lang="en-GB" sz="4000" b="1" dirty="0"/>
              <a:t>Look</a:t>
            </a:r>
          </a:p>
        </p:txBody>
      </p:sp>
      <p:pic>
        <p:nvPicPr>
          <p:cNvPr id="13" name="Graphic 12" descr="Ear outline">
            <a:extLst>
              <a:ext uri="{FF2B5EF4-FFF2-40B4-BE49-F238E27FC236}">
                <a16:creationId xmlns:a16="http://schemas.microsoft.com/office/drawing/2014/main" id="{0CE927A3-8D3E-4D2D-34D9-38F82D6047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4568" y="2471905"/>
            <a:ext cx="1861644" cy="1861644"/>
          </a:xfrm>
          <a:prstGeom prst="rect">
            <a:avLst/>
          </a:prstGeom>
        </p:spPr>
      </p:pic>
      <p:sp>
        <p:nvSpPr>
          <p:cNvPr id="14" name="TextBox 13">
            <a:extLst>
              <a:ext uri="{FF2B5EF4-FFF2-40B4-BE49-F238E27FC236}">
                <a16:creationId xmlns:a16="http://schemas.microsoft.com/office/drawing/2014/main" id="{0562E227-9648-222F-3710-5A5C671A06FF}"/>
              </a:ext>
            </a:extLst>
          </p:cNvPr>
          <p:cNvSpPr txBox="1"/>
          <p:nvPr/>
        </p:nvSpPr>
        <p:spPr>
          <a:xfrm>
            <a:off x="6096000" y="3181520"/>
            <a:ext cx="1861645" cy="707886"/>
          </a:xfrm>
          <a:prstGeom prst="rect">
            <a:avLst/>
          </a:prstGeom>
          <a:noFill/>
        </p:spPr>
        <p:txBody>
          <a:bodyPr wrap="square" rtlCol="0">
            <a:spAutoFit/>
          </a:bodyPr>
          <a:lstStyle/>
          <a:p>
            <a:r>
              <a:rPr lang="en-GB" sz="4000" b="1" dirty="0"/>
              <a:t>Listen</a:t>
            </a:r>
          </a:p>
        </p:txBody>
      </p:sp>
      <p:sp>
        <p:nvSpPr>
          <p:cNvPr id="17" name="TextBox 16">
            <a:extLst>
              <a:ext uri="{FF2B5EF4-FFF2-40B4-BE49-F238E27FC236}">
                <a16:creationId xmlns:a16="http://schemas.microsoft.com/office/drawing/2014/main" id="{DD7F47EB-03D7-BF82-CE61-AD6455620180}"/>
              </a:ext>
            </a:extLst>
          </p:cNvPr>
          <p:cNvSpPr txBox="1"/>
          <p:nvPr/>
        </p:nvSpPr>
        <p:spPr>
          <a:xfrm>
            <a:off x="224643" y="438397"/>
            <a:ext cx="5871357" cy="923330"/>
          </a:xfrm>
          <a:prstGeom prst="rect">
            <a:avLst/>
          </a:prstGeom>
          <a:noFill/>
        </p:spPr>
        <p:txBody>
          <a:bodyPr wrap="square" rtlCol="0">
            <a:spAutoFit/>
          </a:bodyPr>
          <a:lstStyle/>
          <a:p>
            <a:r>
              <a:rPr lang="en-GB" sz="5400" b="1" dirty="0"/>
              <a:t>When Crossing: </a:t>
            </a:r>
          </a:p>
        </p:txBody>
      </p:sp>
      <p:sp>
        <p:nvSpPr>
          <p:cNvPr id="2" name="TextBox 1">
            <a:extLst>
              <a:ext uri="{FF2B5EF4-FFF2-40B4-BE49-F238E27FC236}">
                <a16:creationId xmlns:a16="http://schemas.microsoft.com/office/drawing/2014/main" id="{6D8E22FC-D38A-6CE7-1AA3-72A64CDB3A76}"/>
              </a:ext>
            </a:extLst>
          </p:cNvPr>
          <p:cNvSpPr txBox="1"/>
          <p:nvPr/>
        </p:nvSpPr>
        <p:spPr>
          <a:xfrm>
            <a:off x="9641290" y="4021440"/>
            <a:ext cx="1861645" cy="707886"/>
          </a:xfrm>
          <a:prstGeom prst="rect">
            <a:avLst/>
          </a:prstGeom>
          <a:noFill/>
        </p:spPr>
        <p:txBody>
          <a:bodyPr wrap="square" rtlCol="0">
            <a:spAutoFit/>
          </a:bodyPr>
          <a:lstStyle/>
          <a:p>
            <a:r>
              <a:rPr lang="en-US" sz="4000" b="1" dirty="0"/>
              <a:t>T</a:t>
            </a:r>
            <a:r>
              <a:rPr lang="en-GB" sz="4000" b="1" dirty="0" err="1"/>
              <a:t>hink</a:t>
            </a:r>
            <a:endParaRPr lang="en-GB" sz="4000" b="1" dirty="0"/>
          </a:p>
        </p:txBody>
      </p:sp>
      <p:pic>
        <p:nvPicPr>
          <p:cNvPr id="4" name="Graphic 3" descr="Thought outline">
            <a:extLst>
              <a:ext uri="{FF2B5EF4-FFF2-40B4-BE49-F238E27FC236}">
                <a16:creationId xmlns:a16="http://schemas.microsoft.com/office/drawing/2014/main" id="{8990E2F3-C0DD-7D0B-7DEB-40F4819FCF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35418" y="2267287"/>
            <a:ext cx="1763962" cy="1763962"/>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568F58B1-05EA-5D79-8899-140AA5E22E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439957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yellow vest holding a sign&#10;&#10;Description automatically generated">
            <a:extLst>
              <a:ext uri="{FF2B5EF4-FFF2-40B4-BE49-F238E27FC236}">
                <a16:creationId xmlns:a16="http://schemas.microsoft.com/office/drawing/2014/main" id="{8ADD98F6-E230-CA40-7431-236689C84E72}"/>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522358"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F98019-0205-169F-14C7-263D47C71611}"/>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dirty="0"/>
              <a:t>Be Safe, Be Seen</a:t>
            </a:r>
          </a:p>
        </p:txBody>
      </p:sp>
      <p:sp>
        <p:nvSpPr>
          <p:cNvPr id="6" name="TextBox 5">
            <a:extLst>
              <a:ext uri="{FF2B5EF4-FFF2-40B4-BE49-F238E27FC236}">
                <a16:creationId xmlns:a16="http://schemas.microsoft.com/office/drawing/2014/main" id="{058FE940-40AA-B696-C622-FABEE2CB8F8F}"/>
              </a:ext>
            </a:extLst>
          </p:cNvPr>
          <p:cNvSpPr txBox="1"/>
          <p:nvPr/>
        </p:nvSpPr>
        <p:spPr>
          <a:xfrm>
            <a:off x="952229" y="4629234"/>
            <a:ext cx="3973386" cy="1485319"/>
          </a:xfrm>
          <a:prstGeom prst="rect">
            <a:avLst/>
          </a:prstGeom>
          <a:noFill/>
        </p:spPr>
        <p:txBody>
          <a:bodyPr vert="horz" lIns="91440" tIns="45720" rIns="91440" bIns="45720" rtlCol="0">
            <a:normAutofit/>
          </a:bodyPr>
          <a:lstStyle/>
          <a:p>
            <a:pPr>
              <a:lnSpc>
                <a:spcPct val="90000"/>
              </a:lnSpc>
              <a:spcBef>
                <a:spcPts val="1000"/>
              </a:spcBef>
            </a:pPr>
            <a:r>
              <a:rPr lang="en-US" sz="2400" dirty="0"/>
              <a:t>Bright </a:t>
            </a:r>
            <a:r>
              <a:rPr lang="en-US" sz="2400" dirty="0" err="1"/>
              <a:t>colours</a:t>
            </a:r>
            <a:r>
              <a:rPr lang="en-US" sz="2400" dirty="0"/>
              <a:t> day and night</a:t>
            </a:r>
          </a:p>
          <a:p>
            <a:pPr>
              <a:lnSpc>
                <a:spcPct val="90000"/>
              </a:lnSpc>
              <a:spcBef>
                <a:spcPts val="1000"/>
              </a:spcBef>
            </a:pPr>
            <a:r>
              <a:rPr lang="en-US" sz="2400" dirty="0"/>
              <a:t>White and reflective at night</a:t>
            </a:r>
          </a:p>
        </p:txBody>
      </p:sp>
    </p:spTree>
    <p:extLst>
      <p:ext uri="{BB962C8B-B14F-4D97-AF65-F5344CB8AC3E}">
        <p14:creationId xmlns:p14="http://schemas.microsoft.com/office/powerpoint/2010/main" val="415570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394FB-6AD0-A2C2-12F8-7007D30BBB34}"/>
              </a:ext>
            </a:extLst>
          </p:cNvPr>
          <p:cNvSpPr txBox="1"/>
          <p:nvPr/>
        </p:nvSpPr>
        <p:spPr>
          <a:xfrm>
            <a:off x="498986" y="342319"/>
            <a:ext cx="10515600" cy="707886"/>
          </a:xfrm>
          <a:prstGeom prst="rect">
            <a:avLst/>
          </a:prstGeom>
          <a:solidFill>
            <a:srgbClr val="FF0000"/>
          </a:solidFill>
          <a:ln>
            <a:solidFill>
              <a:schemeClr val="bg1"/>
            </a:solidFill>
          </a:ln>
        </p:spPr>
        <p:txBody>
          <a:bodyPr wrap="square" rtlCol="0">
            <a:spAutoFit/>
          </a:bodyPr>
          <a:lstStyle/>
          <a:p>
            <a:r>
              <a:rPr lang="en-US" sz="4000" dirty="0">
                <a:solidFill>
                  <a:schemeClr val="bg1"/>
                </a:solidFill>
              </a:rPr>
              <a:t>KS2 Road Safety: Learning Activity B Option 1</a:t>
            </a:r>
            <a:endParaRPr lang="en-US" dirty="0">
              <a:solidFill>
                <a:schemeClr val="bg1"/>
              </a:solidFill>
            </a:endParaRPr>
          </a:p>
        </p:txBody>
      </p:sp>
      <p:sp>
        <p:nvSpPr>
          <p:cNvPr id="2" name="Title 1">
            <a:extLst>
              <a:ext uri="{FF2B5EF4-FFF2-40B4-BE49-F238E27FC236}">
                <a16:creationId xmlns:a16="http://schemas.microsoft.com/office/drawing/2014/main" id="{1762958B-6171-AAF4-DAA3-BA1AFB4639D8}"/>
              </a:ext>
            </a:extLst>
          </p:cNvPr>
          <p:cNvSpPr>
            <a:spLocks noGrp="1"/>
          </p:cNvSpPr>
          <p:nvPr>
            <p:ph type="ctrTitle"/>
          </p:nvPr>
        </p:nvSpPr>
        <p:spPr>
          <a:xfrm>
            <a:off x="1524000" y="1122363"/>
            <a:ext cx="9144000" cy="2387600"/>
          </a:xfrm>
        </p:spPr>
        <p:txBody>
          <a:bodyPr/>
          <a:lstStyle/>
          <a:p>
            <a:r>
              <a:rPr lang="en-US" sz="4400" dirty="0"/>
              <a:t>Road Safety Poem Jingle </a:t>
            </a:r>
            <a:endParaRPr lang="en-GB" sz="4400" dirty="0"/>
          </a:p>
        </p:txBody>
      </p:sp>
      <p:pic>
        <p:nvPicPr>
          <p:cNvPr id="3" name="Picture 2" descr="A logo for a health organization&#10;&#10;Description automatically generated">
            <a:extLst>
              <a:ext uri="{FF2B5EF4-FFF2-40B4-BE49-F238E27FC236}">
                <a16:creationId xmlns:a16="http://schemas.microsoft.com/office/drawing/2014/main" id="{C3A0D464-E012-2734-85BF-D676CCDD7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722846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394FB-6AD0-A2C2-12F8-7007D30BBB34}"/>
              </a:ext>
            </a:extLst>
          </p:cNvPr>
          <p:cNvSpPr txBox="1"/>
          <p:nvPr/>
        </p:nvSpPr>
        <p:spPr>
          <a:xfrm>
            <a:off x="498986" y="342319"/>
            <a:ext cx="10515600" cy="707886"/>
          </a:xfrm>
          <a:prstGeom prst="rect">
            <a:avLst/>
          </a:prstGeom>
          <a:solidFill>
            <a:srgbClr val="FF0000"/>
          </a:solidFill>
          <a:ln>
            <a:solidFill>
              <a:schemeClr val="bg1"/>
            </a:solidFill>
          </a:ln>
        </p:spPr>
        <p:txBody>
          <a:bodyPr wrap="square" rtlCol="0">
            <a:spAutoFit/>
          </a:bodyPr>
          <a:lstStyle/>
          <a:p>
            <a:r>
              <a:rPr lang="en-US" sz="4000" dirty="0">
                <a:solidFill>
                  <a:schemeClr val="bg1"/>
                </a:solidFill>
              </a:rPr>
              <a:t>KS1 Road Safety: Learning Activity B Option 2</a:t>
            </a:r>
            <a:endParaRPr lang="en-US" dirty="0">
              <a:solidFill>
                <a:schemeClr val="bg1"/>
              </a:solidFill>
            </a:endParaRPr>
          </a:p>
        </p:txBody>
      </p:sp>
      <p:sp>
        <p:nvSpPr>
          <p:cNvPr id="2" name="Title 1">
            <a:extLst>
              <a:ext uri="{FF2B5EF4-FFF2-40B4-BE49-F238E27FC236}">
                <a16:creationId xmlns:a16="http://schemas.microsoft.com/office/drawing/2014/main" id="{1762958B-6171-AAF4-DAA3-BA1AFB4639D8}"/>
              </a:ext>
            </a:extLst>
          </p:cNvPr>
          <p:cNvSpPr>
            <a:spLocks noGrp="1"/>
          </p:cNvSpPr>
          <p:nvPr>
            <p:ph type="ctrTitle"/>
          </p:nvPr>
        </p:nvSpPr>
        <p:spPr>
          <a:xfrm>
            <a:off x="1524000" y="1122363"/>
            <a:ext cx="9144000" cy="2387600"/>
          </a:xfrm>
        </p:spPr>
        <p:txBody>
          <a:bodyPr/>
          <a:lstStyle/>
          <a:p>
            <a:r>
              <a:rPr lang="en-US" sz="4400" dirty="0"/>
              <a:t>Road Safety School Poster</a:t>
            </a:r>
            <a:endParaRPr lang="en-GB" sz="4400" dirty="0"/>
          </a:p>
        </p:txBody>
      </p:sp>
      <p:pic>
        <p:nvPicPr>
          <p:cNvPr id="3" name="Picture 2" descr="A logo for a health organization&#10;&#10;Description automatically generated">
            <a:extLst>
              <a:ext uri="{FF2B5EF4-FFF2-40B4-BE49-F238E27FC236}">
                <a16:creationId xmlns:a16="http://schemas.microsoft.com/office/drawing/2014/main" id="{122FB19B-0C6F-220C-A974-E6AF241E9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38375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8393-8800-9BC0-A72A-2BCCC7F4971C}"/>
              </a:ext>
            </a:extLst>
          </p:cNvPr>
          <p:cNvSpPr>
            <a:spLocks noGrp="1"/>
          </p:cNvSpPr>
          <p:nvPr>
            <p:ph type="title"/>
          </p:nvPr>
        </p:nvSpPr>
        <p:spPr/>
        <p:txBody>
          <a:bodyPr/>
          <a:lstStyle/>
          <a:p>
            <a:r>
              <a:rPr lang="en-US" dirty="0"/>
              <a:t>Exercise</a:t>
            </a:r>
            <a:endParaRPr lang="en-GB" dirty="0"/>
          </a:p>
        </p:txBody>
      </p:sp>
      <p:pic>
        <p:nvPicPr>
          <p:cNvPr id="5" name="Picture 4" descr="A screenshot of a phone&#10;&#10;Description automatically generated">
            <a:extLst>
              <a:ext uri="{FF2B5EF4-FFF2-40B4-BE49-F238E27FC236}">
                <a16:creationId xmlns:a16="http://schemas.microsoft.com/office/drawing/2014/main" id="{8F8ACF96-CBC7-E8E6-C8CA-89F1F7424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063" y="778042"/>
            <a:ext cx="5301916" cy="5301916"/>
          </a:xfrm>
          <a:prstGeom prst="rect">
            <a:avLst/>
          </a:prstGeom>
        </p:spPr>
      </p:pic>
      <p:sp>
        <p:nvSpPr>
          <p:cNvPr id="6" name="TextBox 5">
            <a:extLst>
              <a:ext uri="{FF2B5EF4-FFF2-40B4-BE49-F238E27FC236}">
                <a16:creationId xmlns:a16="http://schemas.microsoft.com/office/drawing/2014/main" id="{65466056-6F63-E1EB-8AAD-7C7B94718773}"/>
              </a:ext>
            </a:extLst>
          </p:cNvPr>
          <p:cNvSpPr txBox="1"/>
          <p:nvPr/>
        </p:nvSpPr>
        <p:spPr>
          <a:xfrm>
            <a:off x="838200" y="1907627"/>
            <a:ext cx="4969042" cy="3170099"/>
          </a:xfrm>
          <a:prstGeom prst="rect">
            <a:avLst/>
          </a:prstGeom>
          <a:noFill/>
        </p:spPr>
        <p:txBody>
          <a:bodyPr wrap="square" rtlCol="0">
            <a:spAutoFit/>
          </a:bodyPr>
          <a:lstStyle/>
          <a:p>
            <a:r>
              <a:rPr lang="en-GB" sz="3200" b="1" dirty="0"/>
              <a:t>Benefits: </a:t>
            </a:r>
          </a:p>
          <a:p>
            <a:pPr marL="285750" indent="-285750">
              <a:buFont typeface="Arial" panose="020B0604020202020204" pitchFamily="34" charset="0"/>
              <a:buChar char="•"/>
            </a:pPr>
            <a:r>
              <a:rPr lang="en-GB" sz="2400" dirty="0"/>
              <a:t>Healthier body</a:t>
            </a:r>
          </a:p>
          <a:p>
            <a:pPr marL="285750" indent="-285750">
              <a:buFont typeface="Arial" panose="020B0604020202020204" pitchFamily="34" charset="0"/>
              <a:buChar char="•"/>
            </a:pPr>
            <a:r>
              <a:rPr lang="en-GB" sz="2400" dirty="0"/>
              <a:t>Healthier mind</a:t>
            </a:r>
          </a:p>
          <a:p>
            <a:pPr marL="285750" indent="-285750">
              <a:buFont typeface="Arial" panose="020B0604020202020204" pitchFamily="34" charset="0"/>
              <a:buChar char="•"/>
            </a:pPr>
            <a:r>
              <a:rPr lang="en-GB" sz="2400" dirty="0"/>
              <a:t>Stronger bones and muscles </a:t>
            </a:r>
          </a:p>
          <a:p>
            <a:pPr marL="285750" indent="-285750">
              <a:buFont typeface="Arial" panose="020B0604020202020204" pitchFamily="34" charset="0"/>
              <a:buChar char="•"/>
            </a:pPr>
            <a:r>
              <a:rPr lang="en-GB" sz="2400" dirty="0"/>
              <a:t>Better sleep</a:t>
            </a:r>
          </a:p>
          <a:p>
            <a:pPr marL="285750" indent="-285750">
              <a:buFont typeface="Arial" panose="020B0604020202020204" pitchFamily="34" charset="0"/>
              <a:buChar char="•"/>
            </a:pPr>
            <a:r>
              <a:rPr lang="en-GB" sz="2400" dirty="0"/>
              <a:t>More focused and energised</a:t>
            </a:r>
          </a:p>
          <a:p>
            <a:pPr marL="285750" indent="-285750">
              <a:buFont typeface="Arial" panose="020B0604020202020204" pitchFamily="34" charset="0"/>
              <a:buChar char="•"/>
            </a:pPr>
            <a:r>
              <a:rPr lang="en-GB" sz="2400" dirty="0"/>
              <a:t>Less stress</a:t>
            </a:r>
          </a:p>
          <a:p>
            <a:pPr marL="285750" indent="-285750">
              <a:buFont typeface="Arial" panose="020B0604020202020204" pitchFamily="34" charset="0"/>
              <a:buChar char="•"/>
            </a:pPr>
            <a:r>
              <a:rPr lang="en-GB" sz="2400" dirty="0"/>
              <a:t>Spend time with friends </a:t>
            </a:r>
          </a:p>
        </p:txBody>
      </p:sp>
      <p:pic>
        <p:nvPicPr>
          <p:cNvPr id="3" name="Picture 2" descr="A logo for a health organization&#10;&#10;Description automatically generated">
            <a:extLst>
              <a:ext uri="{FF2B5EF4-FFF2-40B4-BE49-F238E27FC236}">
                <a16:creationId xmlns:a16="http://schemas.microsoft.com/office/drawing/2014/main" id="{F91C461D-FBFA-26D5-C94C-413DB3BDC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9129" y="41275"/>
            <a:ext cx="647700" cy="647700"/>
          </a:xfrm>
          <a:prstGeom prst="rect">
            <a:avLst/>
          </a:prstGeom>
        </p:spPr>
      </p:pic>
    </p:spTree>
    <p:extLst>
      <p:ext uri="{BB962C8B-B14F-4D97-AF65-F5344CB8AC3E}">
        <p14:creationId xmlns:p14="http://schemas.microsoft.com/office/powerpoint/2010/main" val="1233970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8393-8800-9BC0-A72A-2BCCC7F4971C}"/>
              </a:ext>
            </a:extLst>
          </p:cNvPr>
          <p:cNvSpPr>
            <a:spLocks noGrp="1"/>
          </p:cNvSpPr>
          <p:nvPr>
            <p:ph type="title"/>
          </p:nvPr>
        </p:nvSpPr>
        <p:spPr>
          <a:xfrm>
            <a:off x="838200" y="0"/>
            <a:ext cx="10515600" cy="1325563"/>
          </a:xfrm>
        </p:spPr>
        <p:txBody>
          <a:bodyPr/>
          <a:lstStyle/>
          <a:p>
            <a:r>
              <a:rPr lang="en-US" dirty="0"/>
              <a:t>Your Heart and Exercise </a:t>
            </a:r>
            <a:endParaRPr lang="en-GB" dirty="0"/>
          </a:p>
        </p:txBody>
      </p:sp>
      <p:sp>
        <p:nvSpPr>
          <p:cNvPr id="9" name="TextBox 8">
            <a:extLst>
              <a:ext uri="{FF2B5EF4-FFF2-40B4-BE49-F238E27FC236}">
                <a16:creationId xmlns:a16="http://schemas.microsoft.com/office/drawing/2014/main" id="{45F59DC2-A030-050F-253D-1A4224237558}"/>
              </a:ext>
            </a:extLst>
          </p:cNvPr>
          <p:cNvSpPr txBox="1"/>
          <p:nvPr/>
        </p:nvSpPr>
        <p:spPr>
          <a:xfrm>
            <a:off x="1447638" y="5390535"/>
            <a:ext cx="7888091" cy="954107"/>
          </a:xfrm>
          <a:prstGeom prst="rect">
            <a:avLst/>
          </a:prstGeom>
          <a:noFill/>
        </p:spPr>
        <p:txBody>
          <a:bodyPr wrap="square">
            <a:spAutoFit/>
          </a:bodyPr>
          <a:lstStyle/>
          <a:p>
            <a:r>
              <a:rPr lang="en-GB" sz="2800" u="sng" dirty="0">
                <a:solidFill>
                  <a:srgbClr val="0000FF"/>
                </a:solidFill>
                <a:effectLst/>
                <a:ea typeface="Aptos" panose="020B0004020202020204" pitchFamily="34" charset="0"/>
                <a:cs typeface="Segoe UI" panose="020B0502040204020203" pitchFamily="34" charset="0"/>
                <a:hlinkClick r:id="rId3"/>
              </a:rPr>
              <a:t>https://www.bbc.co.uk/teach/class-clips-video/articles/zhf76v4</a:t>
            </a:r>
            <a:r>
              <a:rPr lang="en-GB" sz="2800" dirty="0">
                <a:effectLst/>
                <a:ea typeface="Aptos" panose="020B0004020202020204" pitchFamily="34" charset="0"/>
              </a:rPr>
              <a:t> </a:t>
            </a:r>
            <a:endParaRPr lang="en-GB" sz="2800" dirty="0"/>
          </a:p>
        </p:txBody>
      </p:sp>
      <p:pic>
        <p:nvPicPr>
          <p:cNvPr id="4" name="Picture 3" descr="A person holding a tablet&#10;&#10;Description automatically generated">
            <a:extLst>
              <a:ext uri="{FF2B5EF4-FFF2-40B4-BE49-F238E27FC236}">
                <a16:creationId xmlns:a16="http://schemas.microsoft.com/office/drawing/2014/main" id="{170FA371-B070-2DB4-6F49-5CEA3985C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407" y="1026495"/>
            <a:ext cx="7317806" cy="4094773"/>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EBB8B88E-1CB1-325A-A079-7E53BEBC1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46552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8393-8800-9BC0-A72A-2BCCC7F4971C}"/>
              </a:ext>
            </a:extLst>
          </p:cNvPr>
          <p:cNvSpPr>
            <a:spLocks noGrp="1"/>
          </p:cNvSpPr>
          <p:nvPr>
            <p:ph type="title"/>
          </p:nvPr>
        </p:nvSpPr>
        <p:spPr>
          <a:xfrm>
            <a:off x="838199" y="-88237"/>
            <a:ext cx="10515600" cy="1325563"/>
          </a:xfrm>
        </p:spPr>
        <p:txBody>
          <a:bodyPr/>
          <a:lstStyle/>
          <a:p>
            <a:r>
              <a:rPr lang="en-US" dirty="0"/>
              <a:t>Your Lungs and Exercise</a:t>
            </a:r>
            <a:endParaRPr lang="en-GB" dirty="0"/>
          </a:p>
        </p:txBody>
      </p:sp>
      <p:sp>
        <p:nvSpPr>
          <p:cNvPr id="7" name="TextBox 6">
            <a:extLst>
              <a:ext uri="{FF2B5EF4-FFF2-40B4-BE49-F238E27FC236}">
                <a16:creationId xmlns:a16="http://schemas.microsoft.com/office/drawing/2014/main" id="{F971FD37-FCA6-EF81-B0A2-F7582520A50C}"/>
              </a:ext>
            </a:extLst>
          </p:cNvPr>
          <p:cNvSpPr txBox="1"/>
          <p:nvPr/>
        </p:nvSpPr>
        <p:spPr>
          <a:xfrm>
            <a:off x="1306441" y="5652917"/>
            <a:ext cx="7306617" cy="954107"/>
          </a:xfrm>
          <a:prstGeom prst="rect">
            <a:avLst/>
          </a:prstGeom>
          <a:noFill/>
        </p:spPr>
        <p:txBody>
          <a:bodyPr wrap="square">
            <a:spAutoFit/>
          </a:bodyPr>
          <a:lstStyle/>
          <a:p>
            <a:r>
              <a:rPr lang="en-GB" sz="2800" dirty="0">
                <a:solidFill>
                  <a:srgbClr val="0000FF"/>
                </a:solidFill>
                <a:effectLst/>
                <a:ea typeface="Aptos" panose="020B0004020202020204" pitchFamily="34" charset="0"/>
                <a:cs typeface="Segoe UI" panose="020B0502040204020203" pitchFamily="34" charset="0"/>
                <a:hlinkClick r:id="rId3"/>
              </a:rPr>
              <a:t>https://www.bbc.co.uk/teach/class-clips-video/articles/z7t8qp3</a:t>
            </a:r>
            <a:r>
              <a:rPr lang="en-GB" sz="2800" dirty="0">
                <a:effectLst/>
                <a:ea typeface="Aptos" panose="020B0004020202020204" pitchFamily="34" charset="0"/>
              </a:rPr>
              <a:t> </a:t>
            </a:r>
            <a:endParaRPr lang="en-GB" sz="2800" dirty="0"/>
          </a:p>
        </p:txBody>
      </p:sp>
      <p:pic>
        <p:nvPicPr>
          <p:cNvPr id="4" name="Picture 3" descr="A person holding a tablet with a child looking at it&#10;&#10;Description automatically generated">
            <a:extLst>
              <a:ext uri="{FF2B5EF4-FFF2-40B4-BE49-F238E27FC236}">
                <a16:creationId xmlns:a16="http://schemas.microsoft.com/office/drawing/2014/main" id="{F04E5926-3AE3-777A-D298-C4755A67D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044" y="973393"/>
            <a:ext cx="7684730" cy="4421940"/>
          </a:xfrm>
          <a:prstGeom prst="rect">
            <a:avLst/>
          </a:prstGeom>
        </p:spPr>
      </p:pic>
      <p:pic>
        <p:nvPicPr>
          <p:cNvPr id="3" name="Picture 2" descr="A logo for a health organization&#10;&#10;Description automatically generated">
            <a:extLst>
              <a:ext uri="{FF2B5EF4-FFF2-40B4-BE49-F238E27FC236}">
                <a16:creationId xmlns:a16="http://schemas.microsoft.com/office/drawing/2014/main" id="{D8BE7659-C616-8349-522F-4F7A85654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159879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9C5218-2A6E-D779-2EE0-2EE7F573F7D1}"/>
              </a:ext>
            </a:extLst>
          </p:cNvPr>
          <p:cNvSpPr txBox="1">
            <a:spLocks/>
          </p:cNvSpPr>
          <p:nvPr/>
        </p:nvSpPr>
        <p:spPr>
          <a:xfrm>
            <a:off x="838200" y="24298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Happens to My Body, When I am Active?</a:t>
            </a:r>
            <a:endParaRPr lang="en-GB" dirty="0"/>
          </a:p>
        </p:txBody>
      </p:sp>
      <p:sp>
        <p:nvSpPr>
          <p:cNvPr id="7" name="TextBox 6">
            <a:extLst>
              <a:ext uri="{FF2B5EF4-FFF2-40B4-BE49-F238E27FC236}">
                <a16:creationId xmlns:a16="http://schemas.microsoft.com/office/drawing/2014/main" id="{644370D5-3E56-3B3D-E112-C2E04D3FD153}"/>
              </a:ext>
            </a:extLst>
          </p:cNvPr>
          <p:cNvSpPr txBox="1"/>
          <p:nvPr/>
        </p:nvSpPr>
        <p:spPr>
          <a:xfrm>
            <a:off x="228331" y="128439"/>
            <a:ext cx="9769683" cy="707886"/>
          </a:xfrm>
          <a:prstGeom prst="rect">
            <a:avLst/>
          </a:prstGeom>
          <a:solidFill>
            <a:srgbClr val="00FF00"/>
          </a:solidFill>
          <a:ln>
            <a:solidFill>
              <a:schemeClr val="bg1"/>
            </a:solidFill>
          </a:ln>
        </p:spPr>
        <p:txBody>
          <a:bodyPr wrap="square" rtlCol="0">
            <a:spAutoFit/>
          </a:bodyPr>
          <a:lstStyle/>
          <a:p>
            <a:r>
              <a:rPr lang="en-US" sz="4000" dirty="0">
                <a:solidFill>
                  <a:schemeClr val="bg1"/>
                </a:solidFill>
              </a:rPr>
              <a:t>KS 2 Active Travel: Learning Activity A</a:t>
            </a:r>
            <a:endParaRPr lang="en-US" dirty="0">
              <a:solidFill>
                <a:schemeClr val="bg1"/>
              </a:solidFill>
            </a:endParaRPr>
          </a:p>
        </p:txBody>
      </p:sp>
      <p:pic>
        <p:nvPicPr>
          <p:cNvPr id="2" name="Picture 1" descr="A logo for a health organization&#10;&#10;Description automatically generated">
            <a:extLst>
              <a:ext uri="{FF2B5EF4-FFF2-40B4-BE49-F238E27FC236}">
                <a16:creationId xmlns:a16="http://schemas.microsoft.com/office/drawing/2014/main" id="{927F31B7-50CC-B23A-7D45-809177E06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24921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AC39-55EB-4452-E9E2-C967CCEC188A}"/>
              </a:ext>
            </a:extLst>
          </p:cNvPr>
          <p:cNvSpPr>
            <a:spLocks noGrp="1"/>
          </p:cNvSpPr>
          <p:nvPr>
            <p:ph type="title"/>
          </p:nvPr>
        </p:nvSpPr>
        <p:spPr/>
        <p:txBody>
          <a:bodyPr/>
          <a:lstStyle/>
          <a:p>
            <a:r>
              <a:rPr lang="en-US" dirty="0"/>
              <a:t>What is Active Travel?</a:t>
            </a:r>
            <a:endParaRPr lang="en-GB" dirty="0"/>
          </a:p>
        </p:txBody>
      </p:sp>
      <p:sp>
        <p:nvSpPr>
          <p:cNvPr id="3" name="Content Placeholder 2">
            <a:extLst>
              <a:ext uri="{FF2B5EF4-FFF2-40B4-BE49-F238E27FC236}">
                <a16:creationId xmlns:a16="http://schemas.microsoft.com/office/drawing/2014/main" id="{17154F00-EFF2-37E3-5D85-6EDF2680EF4E}"/>
              </a:ext>
            </a:extLst>
          </p:cNvPr>
          <p:cNvSpPr>
            <a:spLocks noGrp="1"/>
          </p:cNvSpPr>
          <p:nvPr>
            <p:ph idx="1"/>
          </p:nvPr>
        </p:nvSpPr>
        <p:spPr>
          <a:xfrm>
            <a:off x="838200" y="1825625"/>
            <a:ext cx="10515600" cy="1037496"/>
          </a:xfrm>
        </p:spPr>
        <p:txBody>
          <a:bodyPr>
            <a:normAutofit fontScale="92500" lnSpcReduction="10000"/>
          </a:bodyPr>
          <a:lstStyle/>
          <a:p>
            <a:pPr marL="0" indent="0">
              <a:buNone/>
            </a:pPr>
            <a:r>
              <a:rPr lang="en-GB" sz="4000" b="1" dirty="0"/>
              <a:t>Traveling using the human power of physical active.  </a:t>
            </a:r>
          </a:p>
        </p:txBody>
      </p:sp>
      <p:pic>
        <p:nvPicPr>
          <p:cNvPr id="5" name="Graphic 4" descr="Walk outline">
            <a:extLst>
              <a:ext uri="{FF2B5EF4-FFF2-40B4-BE49-F238E27FC236}">
                <a16:creationId xmlns:a16="http://schemas.microsoft.com/office/drawing/2014/main" id="{B165BE7F-FC20-C8E0-0EC6-8870D71146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00684" y="3266575"/>
            <a:ext cx="2664542" cy="2664542"/>
          </a:xfrm>
          <a:prstGeom prst="rect">
            <a:avLst/>
          </a:prstGeom>
        </p:spPr>
      </p:pic>
      <p:pic>
        <p:nvPicPr>
          <p:cNvPr id="4" name="Picture 3" descr="A logo for a health organization&#10;&#10;Description automatically generated">
            <a:extLst>
              <a:ext uri="{FF2B5EF4-FFF2-40B4-BE49-F238E27FC236}">
                <a16:creationId xmlns:a16="http://schemas.microsoft.com/office/drawing/2014/main" id="{EFA78E0E-1040-DCBD-4BF7-0196F6CFA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2427563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park bench and a path&#10;&#10;Description automatically generated with medium confidence">
            <a:extLst>
              <a:ext uri="{FF2B5EF4-FFF2-40B4-BE49-F238E27FC236}">
                <a16:creationId xmlns:a16="http://schemas.microsoft.com/office/drawing/2014/main" id="{3A547E95-41D8-05AC-46FC-C82E4C5CE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logo for a health organization&#10;&#10;Description automatically generated">
            <a:extLst>
              <a:ext uri="{FF2B5EF4-FFF2-40B4-BE49-F238E27FC236}">
                <a16:creationId xmlns:a16="http://schemas.microsoft.com/office/drawing/2014/main" id="{59B32D58-FF68-B597-5CDA-FC2FB7ADD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217997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8393-8800-9BC0-A72A-2BCCC7F4971C}"/>
              </a:ext>
            </a:extLst>
          </p:cNvPr>
          <p:cNvSpPr>
            <a:spLocks noGrp="1"/>
          </p:cNvSpPr>
          <p:nvPr>
            <p:ph type="title"/>
          </p:nvPr>
        </p:nvSpPr>
        <p:spPr/>
        <p:txBody>
          <a:bodyPr/>
          <a:lstStyle/>
          <a:p>
            <a:r>
              <a:rPr lang="en-US" dirty="0"/>
              <a:t>Health Benefits of Walking &amp; Cycling </a:t>
            </a:r>
            <a:endParaRPr lang="en-GB" dirty="0"/>
          </a:p>
        </p:txBody>
      </p:sp>
      <p:sp>
        <p:nvSpPr>
          <p:cNvPr id="3" name="Content Placeholder 2">
            <a:extLst>
              <a:ext uri="{FF2B5EF4-FFF2-40B4-BE49-F238E27FC236}">
                <a16:creationId xmlns:a16="http://schemas.microsoft.com/office/drawing/2014/main" id="{52E53EDA-0101-FF40-752C-32812B8A0B8F}"/>
              </a:ext>
            </a:extLst>
          </p:cNvPr>
          <p:cNvSpPr>
            <a:spLocks noGrp="1"/>
          </p:cNvSpPr>
          <p:nvPr>
            <p:ph idx="1"/>
          </p:nvPr>
        </p:nvSpPr>
        <p:spPr/>
        <p:txBody>
          <a:bodyPr/>
          <a:lstStyle/>
          <a:p>
            <a:r>
              <a:rPr lang="en-GB" dirty="0"/>
              <a:t>Healthy body</a:t>
            </a:r>
          </a:p>
          <a:p>
            <a:r>
              <a:rPr lang="en-GB" dirty="0"/>
              <a:t>Good for mental health</a:t>
            </a:r>
          </a:p>
          <a:p>
            <a:r>
              <a:rPr lang="en-GB" dirty="0"/>
              <a:t>Become stronger and fitter </a:t>
            </a:r>
          </a:p>
          <a:p>
            <a:r>
              <a:rPr lang="en-GB" dirty="0"/>
              <a:t>Better heart health</a:t>
            </a:r>
          </a:p>
          <a:p>
            <a:r>
              <a:rPr lang="en-GB" dirty="0"/>
              <a:t>Lower risk of developing cancer </a:t>
            </a:r>
          </a:p>
          <a:p>
            <a:endParaRPr lang="en-GB" dirty="0"/>
          </a:p>
        </p:txBody>
      </p:sp>
      <p:pic>
        <p:nvPicPr>
          <p:cNvPr id="5" name="Graphic 4" descr="Cycling with solid fill">
            <a:extLst>
              <a:ext uri="{FF2B5EF4-FFF2-40B4-BE49-F238E27FC236}">
                <a16:creationId xmlns:a16="http://schemas.microsoft.com/office/drawing/2014/main" id="{7C07DD26-9277-5AFE-B1EC-15F1B3ACDD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2502" y="2735825"/>
            <a:ext cx="2723535" cy="2723535"/>
          </a:xfrm>
          <a:prstGeom prst="rect">
            <a:avLst/>
          </a:prstGeom>
        </p:spPr>
      </p:pic>
      <p:pic>
        <p:nvPicPr>
          <p:cNvPr id="9" name="Graphic 8" descr="Heart with pulse with solid fill">
            <a:extLst>
              <a:ext uri="{FF2B5EF4-FFF2-40B4-BE49-F238E27FC236}">
                <a16:creationId xmlns:a16="http://schemas.microsoft.com/office/drawing/2014/main" id="{ACA950CD-0A40-E258-87D0-85D8EBF069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39400" y="3183192"/>
            <a:ext cx="914400" cy="914400"/>
          </a:xfrm>
          <a:prstGeom prst="rect">
            <a:avLst/>
          </a:prstGeom>
        </p:spPr>
      </p:pic>
      <p:pic>
        <p:nvPicPr>
          <p:cNvPr id="4" name="Picture 3" descr="A logo for a health organization&#10;&#10;Description automatically generated">
            <a:extLst>
              <a:ext uri="{FF2B5EF4-FFF2-40B4-BE49-F238E27FC236}">
                <a16:creationId xmlns:a16="http://schemas.microsoft.com/office/drawing/2014/main" id="{217F6193-7C66-3245-E115-343908EEE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15969" y="188625"/>
            <a:ext cx="647700" cy="647700"/>
          </a:xfrm>
          <a:prstGeom prst="rect">
            <a:avLst/>
          </a:prstGeom>
        </p:spPr>
      </p:pic>
    </p:spTree>
    <p:extLst>
      <p:ext uri="{BB962C8B-B14F-4D97-AF65-F5344CB8AC3E}">
        <p14:creationId xmlns:p14="http://schemas.microsoft.com/office/powerpoint/2010/main" val="3105671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72A6933AC9B4DA53E243DFBC6B1F4" ma:contentTypeVersion="16" ma:contentTypeDescription="Create a new document." ma:contentTypeScope="" ma:versionID="6ac4f06841abf9ff409782345861e77c">
  <xsd:schema xmlns:xsd="http://www.w3.org/2001/XMLSchema" xmlns:xs="http://www.w3.org/2001/XMLSchema" xmlns:p="http://schemas.microsoft.com/office/2006/metadata/properties" xmlns:ns2="13c761a2-a96c-4054-91b7-d5e4b20bda31" xmlns:ns3="d6367f75-90c8-41ad-93a4-1318cb170378" targetNamespace="http://schemas.microsoft.com/office/2006/metadata/properties" ma:root="true" ma:fieldsID="3a85faf3fb8ca6187df2d875e0efeff3" ns2:_="" ns3:_="">
    <xsd:import namespace="13c761a2-a96c-4054-91b7-d5e4b20bda31"/>
    <xsd:import namespace="d6367f75-90c8-41ad-93a4-1318cb1703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761a2-a96c-4054-91b7-d5e4b20bda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7112ed1-ee8f-4fd0-b2e8-0e9d49fff59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367f75-90c8-41ad-93a4-1318cb17037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6e9a09d-a0d5-44fd-bd74-9852b3ccd98a}" ma:internalName="TaxCatchAll" ma:showField="CatchAllData" ma:web="d6367f75-90c8-41ad-93a4-1318cb17037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6367f75-90c8-41ad-93a4-1318cb170378" xsi:nil="true"/>
    <lcf76f155ced4ddcb4097134ff3c332f xmlns="13c761a2-a96c-4054-91b7-d5e4b20bda3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4728E9-D3B1-4A54-82B5-489BEDB3BA15}"/>
</file>

<file path=customXml/itemProps2.xml><?xml version="1.0" encoding="utf-8"?>
<ds:datastoreItem xmlns:ds="http://schemas.openxmlformats.org/officeDocument/2006/customXml" ds:itemID="{798BDC79-044F-42FD-87EC-80058AFA8D2C}">
  <ds:schemaRefs>
    <ds:schemaRef ds:uri="d6367f75-90c8-41ad-93a4-1318cb170378"/>
    <ds:schemaRef ds:uri="http://schemas.openxmlformats.org/package/2006/metadata/core-properties"/>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13c761a2-a96c-4054-91b7-d5e4b20bda31"/>
    <ds:schemaRef ds:uri="http://www.w3.org/XML/1998/namespace"/>
  </ds:schemaRefs>
</ds:datastoreItem>
</file>

<file path=customXml/itemProps3.xml><?xml version="1.0" encoding="utf-8"?>
<ds:datastoreItem xmlns:ds="http://schemas.openxmlformats.org/officeDocument/2006/customXml" ds:itemID="{92AB8A35-4D5E-485E-8EFE-2799288304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601</TotalTime>
  <Words>1241</Words>
  <Application>Microsoft Office PowerPoint</Application>
  <PresentationFormat>Widescreen</PresentationFormat>
  <Paragraphs>133</Paragraphs>
  <Slides>26</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ADLaM Display</vt:lpstr>
      <vt:lpstr>Aptos</vt:lpstr>
      <vt:lpstr>Aptos Display</vt:lpstr>
      <vt:lpstr>Arial</vt:lpstr>
      <vt:lpstr>Neue Haas Grotesk Text Pro</vt:lpstr>
      <vt:lpstr>Symbol</vt:lpstr>
      <vt:lpstr>Office Theme</vt:lpstr>
      <vt:lpstr>Healthy Transport </vt:lpstr>
      <vt:lpstr>Unit 3: Active Travel</vt:lpstr>
      <vt:lpstr>Exercise</vt:lpstr>
      <vt:lpstr>Your Heart and Exercise </vt:lpstr>
      <vt:lpstr>Your Lungs and Exercise</vt:lpstr>
      <vt:lpstr>PowerPoint Presentation</vt:lpstr>
      <vt:lpstr>What is Active Travel?</vt:lpstr>
      <vt:lpstr>PowerPoint Presentation</vt:lpstr>
      <vt:lpstr>Health Benefits of Walking &amp; Cycling </vt:lpstr>
      <vt:lpstr>Health Benefits Walking &amp; Cycling </vt:lpstr>
      <vt:lpstr>Environmental Benefits of Walking &amp; Cycling </vt:lpstr>
      <vt:lpstr>Active Travel Poster</vt:lpstr>
      <vt:lpstr>Unit 4: School Travel</vt:lpstr>
      <vt:lpstr>Active Travel to School</vt:lpstr>
      <vt:lpstr>Class Travel Survey</vt:lpstr>
      <vt:lpstr>What is a Walking Bus?</vt:lpstr>
      <vt:lpstr>Steps to create a Walking Bus </vt:lpstr>
      <vt:lpstr>Design A Walking Bus Route</vt:lpstr>
      <vt:lpstr>Promote A Walking Bus </vt:lpstr>
      <vt:lpstr>Unit 5: Road Safety </vt:lpstr>
      <vt:lpstr>PowerPoint Presentation</vt:lpstr>
      <vt:lpstr>Green Cross Code</vt:lpstr>
      <vt:lpstr>PowerPoint Presentation</vt:lpstr>
      <vt:lpstr>Be Safe, Be Seen</vt:lpstr>
      <vt:lpstr>Road Safety Poem Jingle </vt:lpstr>
      <vt:lpstr>Road Safety School Poster</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Travel</dc:title>
  <dc:creator>Maeve Brennan</dc:creator>
  <cp:lastModifiedBy>Maeve Brennan</cp:lastModifiedBy>
  <cp:revision>4</cp:revision>
  <dcterms:created xsi:type="dcterms:W3CDTF">2024-05-28T10:14:08Z</dcterms:created>
  <dcterms:modified xsi:type="dcterms:W3CDTF">2025-07-03T10:07:44Z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0x010100FCB72A6933AC9B4DA53E243DFBC6B1F4</vt:lpwstr>
  </property>
  <property fmtid="{D5CDD505-2E9C-101B-9397-08002B2CF9AE}" pid="3" name="MediaServiceImageTags">
    <vt:lpwstr/>
  </property>
</Properties>
</file>